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3"/>
  </p:notesMasterIdLst>
  <p:sldIdLst>
    <p:sldId id="1583" r:id="rId2"/>
    <p:sldId id="1361" r:id="rId3"/>
    <p:sldId id="1362" r:id="rId4"/>
    <p:sldId id="1403" r:id="rId5"/>
    <p:sldId id="1418" r:id="rId6"/>
    <p:sldId id="1404" r:id="rId7"/>
    <p:sldId id="1419" r:id="rId8"/>
    <p:sldId id="1405" r:id="rId9"/>
    <p:sldId id="1420" r:id="rId10"/>
    <p:sldId id="1406" r:id="rId11"/>
    <p:sldId id="1407" r:id="rId12"/>
    <p:sldId id="1408" r:id="rId13"/>
    <p:sldId id="1409" r:id="rId14"/>
    <p:sldId id="1410" r:id="rId15"/>
    <p:sldId id="1411" r:id="rId16"/>
    <p:sldId id="1412" r:id="rId17"/>
    <p:sldId id="1413" r:id="rId18"/>
    <p:sldId id="1575" r:id="rId19"/>
    <p:sldId id="1573" r:id="rId20"/>
    <p:sldId id="1414" r:id="rId21"/>
    <p:sldId id="1574" r:id="rId22"/>
    <p:sldId id="1576" r:id="rId23"/>
    <p:sldId id="1415" r:id="rId24"/>
    <p:sldId id="1416" r:id="rId25"/>
    <p:sldId id="1417" r:id="rId26"/>
    <p:sldId id="1577" r:id="rId27"/>
    <p:sldId id="1503" r:id="rId28"/>
    <p:sldId id="1421" r:id="rId29"/>
    <p:sldId id="1422" r:id="rId30"/>
    <p:sldId id="1423" r:id="rId31"/>
    <p:sldId id="1424" r:id="rId32"/>
    <p:sldId id="1425" r:id="rId33"/>
    <p:sldId id="1426" r:id="rId34"/>
    <p:sldId id="1427" r:id="rId35"/>
    <p:sldId id="1428" r:id="rId36"/>
    <p:sldId id="1429" r:id="rId37"/>
    <p:sldId id="1430" r:id="rId38"/>
    <p:sldId id="1431" r:id="rId39"/>
    <p:sldId id="1432" r:id="rId40"/>
    <p:sldId id="1433" r:id="rId41"/>
    <p:sldId id="1434" r:id="rId42"/>
    <p:sldId id="1435" r:id="rId43"/>
    <p:sldId id="1436" r:id="rId44"/>
    <p:sldId id="1437" r:id="rId45"/>
    <p:sldId id="1439" r:id="rId46"/>
    <p:sldId id="1440" r:id="rId47"/>
    <p:sldId id="1438" r:id="rId48"/>
    <p:sldId id="1441" r:id="rId49"/>
    <p:sldId id="1444" r:id="rId50"/>
    <p:sldId id="1445" r:id="rId51"/>
    <p:sldId id="1446" r:id="rId52"/>
    <p:sldId id="1447" r:id="rId53"/>
    <p:sldId id="1449" r:id="rId54"/>
    <p:sldId id="1448" r:id="rId55"/>
    <p:sldId id="1450" r:id="rId56"/>
    <p:sldId id="1442" r:id="rId57"/>
    <p:sldId id="1451" r:id="rId58"/>
    <p:sldId id="1452" r:id="rId59"/>
    <p:sldId id="1453" r:id="rId60"/>
    <p:sldId id="1454" r:id="rId61"/>
    <p:sldId id="1455" r:id="rId62"/>
    <p:sldId id="1456" r:id="rId63"/>
    <p:sldId id="1460" r:id="rId64"/>
    <p:sldId id="1461" r:id="rId65"/>
    <p:sldId id="1462" r:id="rId66"/>
    <p:sldId id="1457" r:id="rId67"/>
    <p:sldId id="1458" r:id="rId68"/>
    <p:sldId id="1459" r:id="rId69"/>
    <p:sldId id="1463" r:id="rId70"/>
    <p:sldId id="1464" r:id="rId71"/>
    <p:sldId id="1578" r:id="rId72"/>
    <p:sldId id="1579" r:id="rId73"/>
    <p:sldId id="1465" r:id="rId74"/>
    <p:sldId id="1580" r:id="rId75"/>
    <p:sldId id="1466" r:id="rId76"/>
    <p:sldId id="1581" r:id="rId77"/>
    <p:sldId id="1467" r:id="rId78"/>
    <p:sldId id="1468" r:id="rId79"/>
    <p:sldId id="1471" r:id="rId80"/>
    <p:sldId id="1443" r:id="rId81"/>
    <p:sldId id="1469" r:id="rId82"/>
    <p:sldId id="1473" r:id="rId83"/>
    <p:sldId id="1474" r:id="rId84"/>
    <p:sldId id="1475" r:id="rId85"/>
    <p:sldId id="1476" r:id="rId86"/>
    <p:sldId id="1479" r:id="rId87"/>
    <p:sldId id="1480" r:id="rId88"/>
    <p:sldId id="1481" r:id="rId89"/>
    <p:sldId id="1477" r:id="rId90"/>
    <p:sldId id="1482" r:id="rId91"/>
    <p:sldId id="1484" r:id="rId92"/>
    <p:sldId id="1485" r:id="rId93"/>
    <p:sldId id="1582" r:id="rId94"/>
    <p:sldId id="1486" r:id="rId95"/>
    <p:sldId id="1487" r:id="rId96"/>
    <p:sldId id="1490" r:id="rId97"/>
    <p:sldId id="1488" r:id="rId98"/>
    <p:sldId id="1489" r:id="rId99"/>
    <p:sldId id="1491" r:id="rId100"/>
    <p:sldId id="1492" r:id="rId101"/>
    <p:sldId id="1493" r:id="rId102"/>
    <p:sldId id="1494" r:id="rId103"/>
    <p:sldId id="1495" r:id="rId104"/>
    <p:sldId id="1496" r:id="rId105"/>
    <p:sldId id="1470" r:id="rId106"/>
    <p:sldId id="1497" r:id="rId107"/>
    <p:sldId id="1498" r:id="rId108"/>
    <p:sldId id="1499" r:id="rId109"/>
    <p:sldId id="1500" r:id="rId110"/>
    <p:sldId id="1501" r:id="rId111"/>
    <p:sldId id="1504" r:id="rId112"/>
    <p:sldId id="1505" r:id="rId113"/>
    <p:sldId id="1506" r:id="rId114"/>
    <p:sldId id="1507" r:id="rId115"/>
    <p:sldId id="1508" r:id="rId116"/>
    <p:sldId id="1509" r:id="rId117"/>
    <p:sldId id="1510" r:id="rId118"/>
    <p:sldId id="1511" r:id="rId119"/>
    <p:sldId id="1512" r:id="rId120"/>
    <p:sldId id="1513" r:id="rId121"/>
    <p:sldId id="1516" r:id="rId122"/>
    <p:sldId id="1517" r:id="rId123"/>
    <p:sldId id="1518" r:id="rId124"/>
    <p:sldId id="1520" r:id="rId125"/>
    <p:sldId id="1527" r:id="rId126"/>
    <p:sldId id="1521" r:id="rId127"/>
    <p:sldId id="1522" r:id="rId128"/>
    <p:sldId id="1525" r:id="rId129"/>
    <p:sldId id="1526" r:id="rId130"/>
    <p:sldId id="1530" r:id="rId131"/>
    <p:sldId id="1523" r:id="rId132"/>
    <p:sldId id="1528" r:id="rId133"/>
    <p:sldId id="1529" r:id="rId134"/>
    <p:sldId id="1531" r:id="rId135"/>
    <p:sldId id="1533" r:id="rId136"/>
    <p:sldId id="1534" r:id="rId137"/>
    <p:sldId id="1537" r:id="rId138"/>
    <p:sldId id="1535" r:id="rId139"/>
    <p:sldId id="1538" r:id="rId140"/>
    <p:sldId id="1539" r:id="rId141"/>
    <p:sldId id="1540" r:id="rId142"/>
    <p:sldId id="1541" r:id="rId143"/>
    <p:sldId id="1542" r:id="rId144"/>
    <p:sldId id="1549" r:id="rId145"/>
    <p:sldId id="1550" r:id="rId146"/>
    <p:sldId id="1551" r:id="rId147"/>
    <p:sldId id="1552" r:id="rId148"/>
    <p:sldId id="1553" r:id="rId149"/>
    <p:sldId id="1543" r:id="rId150"/>
    <p:sldId id="1544" r:id="rId151"/>
    <p:sldId id="1545" r:id="rId152"/>
    <p:sldId id="1546" r:id="rId153"/>
    <p:sldId id="1547" r:id="rId154"/>
    <p:sldId id="1548" r:id="rId155"/>
    <p:sldId id="1554" r:id="rId156"/>
    <p:sldId id="1555" r:id="rId157"/>
    <p:sldId id="1556" r:id="rId158"/>
    <p:sldId id="1558" r:id="rId159"/>
    <p:sldId id="1557" r:id="rId160"/>
    <p:sldId id="1559" r:id="rId161"/>
    <p:sldId id="1567" r:id="rId162"/>
    <p:sldId id="1569" r:id="rId163"/>
    <p:sldId id="1568" r:id="rId164"/>
    <p:sldId id="1563" r:id="rId165"/>
    <p:sldId id="1566" r:id="rId166"/>
    <p:sldId id="1565" r:id="rId167"/>
    <p:sldId id="1564" r:id="rId168"/>
    <p:sldId id="1561" r:id="rId169"/>
    <p:sldId id="1570" r:id="rId170"/>
    <p:sldId id="1571" r:id="rId171"/>
    <p:sldId id="1572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90C9148-9198-4DDA-B212-C9C0B9E1B7E8}">
          <p14:sldIdLst>
            <p14:sldId id="1583"/>
          </p14:sldIdLst>
        </p14:section>
        <p14:section name="Q1: Brackets" id="{FB0B23D1-9F14-4190-9314-6EC8DBA035EC}">
          <p14:sldIdLst>
            <p14:sldId id="1361"/>
            <p14:sldId id="1362"/>
            <p14:sldId id="1403"/>
            <p14:sldId id="1418"/>
            <p14:sldId id="1404"/>
            <p14:sldId id="1419"/>
            <p14:sldId id="1405"/>
            <p14:sldId id="1420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575"/>
            <p14:sldId id="1573"/>
            <p14:sldId id="1414"/>
            <p14:sldId id="1574"/>
            <p14:sldId id="1576"/>
            <p14:sldId id="1415"/>
            <p14:sldId id="1416"/>
            <p14:sldId id="1417"/>
            <p14:sldId id="1577"/>
            <p14:sldId id="1503"/>
            <p14:sldId id="1421"/>
          </p14:sldIdLst>
        </p14:section>
        <p14:section name="Q2: Transmission" id="{C794B00F-7314-485B-8F43-C34D52D79085}">
          <p14:sldIdLst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9"/>
            <p14:sldId id="1440"/>
            <p14:sldId id="1438"/>
            <p14:sldId id="1441"/>
            <p14:sldId id="1444"/>
            <p14:sldId id="1445"/>
            <p14:sldId id="1446"/>
            <p14:sldId id="1447"/>
            <p14:sldId id="1449"/>
            <p14:sldId id="1448"/>
            <p14:sldId id="1450"/>
            <p14:sldId id="1442"/>
            <p14:sldId id="1451"/>
            <p14:sldId id="1452"/>
            <p14:sldId id="1453"/>
            <p14:sldId id="1454"/>
            <p14:sldId id="1455"/>
            <p14:sldId id="1456"/>
            <p14:sldId id="1460"/>
            <p14:sldId id="1461"/>
            <p14:sldId id="1462"/>
            <p14:sldId id="1457"/>
          </p14:sldIdLst>
        </p14:section>
        <p14:section name="Q3: Classphoto" id="{62949331-98F4-4234-A221-F3C4759FB64C}">
          <p14:sldIdLst>
            <p14:sldId id="1458"/>
            <p14:sldId id="1459"/>
            <p14:sldId id="1463"/>
            <p14:sldId id="1464"/>
            <p14:sldId id="1578"/>
            <p14:sldId id="1579"/>
            <p14:sldId id="1465"/>
            <p14:sldId id="1580"/>
            <p14:sldId id="1466"/>
            <p14:sldId id="1581"/>
            <p14:sldId id="1467"/>
            <p14:sldId id="1468"/>
            <p14:sldId id="1471"/>
            <p14:sldId id="1443"/>
            <p14:sldId id="1469"/>
            <p14:sldId id="1473"/>
            <p14:sldId id="1474"/>
            <p14:sldId id="1475"/>
            <p14:sldId id="1476"/>
            <p14:sldId id="1479"/>
            <p14:sldId id="1480"/>
            <p14:sldId id="1481"/>
            <p14:sldId id="1477"/>
            <p14:sldId id="1482"/>
            <p14:sldId id="1484"/>
            <p14:sldId id="1485"/>
            <p14:sldId id="1582"/>
            <p14:sldId id="1486"/>
            <p14:sldId id="1487"/>
            <p14:sldId id="1490"/>
            <p14:sldId id="1488"/>
            <p14:sldId id="1489"/>
            <p14:sldId id="1491"/>
            <p14:sldId id="1492"/>
            <p14:sldId id="1493"/>
            <p14:sldId id="1494"/>
            <p14:sldId id="1495"/>
            <p14:sldId id="1496"/>
            <p14:sldId id="1470"/>
            <p14:sldId id="1497"/>
            <p14:sldId id="1498"/>
            <p14:sldId id="1499"/>
            <p14:sldId id="1500"/>
            <p14:sldId id="1501"/>
          </p14:sldIdLst>
        </p14:section>
        <p14:section name="Q4: Height" id="{4F54B6F3-FA20-41A8-976B-837E4D9B6EA7}">
          <p14:sldIdLst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  <p14:sldId id="1512"/>
            <p14:sldId id="1513"/>
            <p14:sldId id="1516"/>
            <p14:sldId id="1517"/>
            <p14:sldId id="1518"/>
            <p14:sldId id="1520"/>
            <p14:sldId id="1527"/>
            <p14:sldId id="1521"/>
            <p14:sldId id="1522"/>
            <p14:sldId id="1525"/>
            <p14:sldId id="1526"/>
            <p14:sldId id="1530"/>
            <p14:sldId id="1523"/>
            <p14:sldId id="1528"/>
            <p14:sldId id="1529"/>
            <p14:sldId id="1531"/>
            <p14:sldId id="1533"/>
            <p14:sldId id="1534"/>
            <p14:sldId id="1537"/>
            <p14:sldId id="1535"/>
            <p14:sldId id="1538"/>
            <p14:sldId id="1539"/>
            <p14:sldId id="1540"/>
            <p14:sldId id="1541"/>
            <p14:sldId id="1542"/>
            <p14:sldId id="1549"/>
            <p14:sldId id="1550"/>
            <p14:sldId id="1551"/>
            <p14:sldId id="1552"/>
            <p14:sldId id="1553"/>
            <p14:sldId id="1543"/>
            <p14:sldId id="1544"/>
            <p14:sldId id="1545"/>
            <p14:sldId id="1546"/>
            <p14:sldId id="1547"/>
            <p14:sldId id="1548"/>
            <p14:sldId id="1554"/>
            <p14:sldId id="1555"/>
            <p14:sldId id="1556"/>
            <p14:sldId id="1558"/>
            <p14:sldId id="1557"/>
            <p14:sldId id="1559"/>
            <p14:sldId id="1567"/>
            <p14:sldId id="1569"/>
            <p14:sldId id="1568"/>
            <p14:sldId id="1563"/>
            <p14:sldId id="1566"/>
            <p14:sldId id="1565"/>
            <p14:sldId id="1564"/>
            <p14:sldId id="1561"/>
            <p14:sldId id="1570"/>
            <p14:sldId id="1571"/>
          </p14:sldIdLst>
        </p14:section>
        <p14:section name="Conclusion" id="{A95B9FDF-472A-42AF-9336-1E08FC6571FB}">
          <p14:sldIdLst>
            <p14:sldId id="15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4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D139-2AF8-4481-8023-032A98C2ED82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55C6B-32C8-44C2-BF67-42C02618A60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8910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95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59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65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Wingdings" panose="05000000000000000000" pitchFamily="2" charset="2"/>
              <a:buChar char="§"/>
              <a:defRPr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508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5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65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745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051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9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8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2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6125E27-5C85-493F-A3D9-B14B740B41CA}" type="datetimeFigureOut">
              <a:rPr lang="en-SG" smtClean="0"/>
              <a:t>31/3/2019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3D8F35-AE71-4F77-A773-DFAC55755DF6}" type="slidenum">
              <a:rPr lang="en-SG" smtClean="0"/>
              <a:t>‹#›</a:t>
            </a:fld>
            <a:endParaRPr lang="en-SG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0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6117C-6DA3-4739-9DB7-1B4A0C9C0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Take-home Lab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90F167-E001-43BE-A688-C326398C9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CS2040 AY18/19 Semester 2</a:t>
            </a:r>
          </a:p>
        </p:txBody>
      </p:sp>
    </p:spTree>
    <p:extLst>
      <p:ext uri="{BB962C8B-B14F-4D97-AF65-F5344CB8AC3E}">
        <p14:creationId xmlns:p14="http://schemas.microsoft.com/office/powerpoint/2010/main" val="21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ACF3-83F2-40D0-A647-1CBAE0D1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D0BE-A478-4E23-98CF-D8BAA3CEB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can store all the opening brackets in a data structure.</a:t>
            </a:r>
          </a:p>
          <a:p>
            <a:r>
              <a:rPr lang="en-SG" dirty="0"/>
              <a:t>This data structure needs to support the following operations:</a:t>
            </a:r>
          </a:p>
          <a:p>
            <a:pPr lvl="1"/>
            <a:r>
              <a:rPr lang="en-SG" dirty="0"/>
              <a:t>Insert an opening bracket.</a:t>
            </a:r>
          </a:p>
          <a:p>
            <a:pPr lvl="1"/>
            <a:r>
              <a:rPr lang="en-SG" dirty="0"/>
              <a:t>Remove the opening bracket that was </a:t>
            </a:r>
            <a:r>
              <a:rPr lang="en-SG" b="1" u="sng" dirty="0"/>
              <a:t>last inserted</a:t>
            </a:r>
            <a:r>
              <a:rPr lang="en-SG" dirty="0"/>
              <a:t>.</a:t>
            </a:r>
          </a:p>
          <a:p>
            <a:r>
              <a:rPr lang="en-SG" dirty="0"/>
              <a:t>This is a Stack!</a:t>
            </a:r>
          </a:p>
        </p:txBody>
      </p:sp>
    </p:spTree>
    <p:extLst>
      <p:ext uri="{BB962C8B-B14F-4D97-AF65-F5344CB8AC3E}">
        <p14:creationId xmlns:p14="http://schemas.microsoft.com/office/powerpoint/2010/main" val="1285021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C558-30F1-47A4-8BE2-0B07A3FE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7AA8-95C2-42CB-90BE-47D50807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Or if you want to collect all the names in one List then print them,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97C9B-222F-4A30-BE07-CEC4D963F99F}"/>
              </a:ext>
            </a:extLst>
          </p:cNvPr>
          <p:cNvSpPr txBox="1"/>
          <p:nvPr/>
        </p:nvSpPr>
        <p:spPr>
          <a:xfrm>
            <a:off x="1997311" y="2850317"/>
            <a:ext cx="777370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allStudents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(LinkedList&lt;String&gt; names :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studentRow.values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allStudents.addAll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(names);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49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8F24-62AA-4A27-B391-8C98B6C5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CE836-4698-4BC1-AC27-09AC34BBB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entire process is more or less based on the same idea as </a:t>
            </a:r>
            <a:r>
              <a:rPr lang="en-SG" dirty="0" err="1"/>
              <a:t>Algo</a:t>
            </a:r>
            <a:r>
              <a:rPr lang="en-SG" dirty="0"/>
              <a:t> #1.</a:t>
            </a:r>
          </a:p>
          <a:p>
            <a:r>
              <a:rPr lang="en-SG" dirty="0"/>
              <a:t>This also runs in O(</a:t>
            </a:r>
            <a:r>
              <a:rPr lang="en-SG" b="1" dirty="0"/>
              <a:t>N</a:t>
            </a:r>
            <a:r>
              <a:rPr lang="en-SG" dirty="0"/>
              <a:t> log </a:t>
            </a:r>
            <a:r>
              <a:rPr lang="en-SG" b="1" dirty="0"/>
              <a:t>N</a:t>
            </a:r>
            <a:r>
              <a:rPr lang="en-SG" dirty="0"/>
              <a:t>), and hence, runs in time.</a:t>
            </a:r>
          </a:p>
        </p:txBody>
      </p:sp>
    </p:spTree>
    <p:extLst>
      <p:ext uri="{BB962C8B-B14F-4D97-AF65-F5344CB8AC3E}">
        <p14:creationId xmlns:p14="http://schemas.microsoft.com/office/powerpoint/2010/main" val="34670445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B2F-E1AB-48EE-94A5-E845DE9F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Lazy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32FC-C9C5-4378-B41C-97DB66E5C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SG" dirty="0"/>
              <a:t>When you think about it, nothing says that we have to maintain the correct sorted order of the students as they arrive, right?</a:t>
            </a:r>
          </a:p>
          <a:p>
            <a:pPr lvl="1" algn="just"/>
            <a:r>
              <a:rPr lang="en-SG" dirty="0"/>
              <a:t>We only have to print the person to their left.</a:t>
            </a:r>
          </a:p>
          <a:p>
            <a:pPr algn="just"/>
            <a:r>
              <a:rPr lang="en-SG" dirty="0"/>
              <a:t>We can just delay finding the actual order of the students until the end.</a:t>
            </a:r>
          </a:p>
        </p:txBody>
      </p:sp>
    </p:spTree>
    <p:extLst>
      <p:ext uri="{BB962C8B-B14F-4D97-AF65-F5344CB8AC3E}">
        <p14:creationId xmlns:p14="http://schemas.microsoft.com/office/powerpoint/2010/main" val="20855097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5B2F-E1AB-48EE-94A5-E845DE9F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Lazy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32FC-C9C5-4378-B41C-97DB66E5C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SG" dirty="0"/>
              <a:t>When there are multiple students of the same height, the only one we really care about is the rightmost student.</a:t>
            </a:r>
          </a:p>
          <a:p>
            <a:pPr lvl="1" algn="just"/>
            <a:r>
              <a:rPr lang="en-SG" dirty="0"/>
              <a:t>That is, the first student that arrived with that height.</a:t>
            </a:r>
          </a:p>
          <a:p>
            <a:pPr algn="just"/>
            <a:r>
              <a:rPr lang="en-SG" dirty="0"/>
              <a:t>So, that's what we'll store.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6CCFDD-6953-484D-ABD2-E855487B4A46}"/>
              </a:ext>
            </a:extLst>
          </p:cNvPr>
          <p:cNvGrpSpPr/>
          <p:nvPr/>
        </p:nvGrpSpPr>
        <p:grpSpPr>
          <a:xfrm>
            <a:off x="3914002" y="3638006"/>
            <a:ext cx="4363995" cy="2157715"/>
            <a:chOff x="3914002" y="3429000"/>
            <a:chExt cx="4363995" cy="21577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A2B233-4A46-4918-A8E0-E35CA66C05E7}"/>
                </a:ext>
              </a:extLst>
            </p:cNvPr>
            <p:cNvGrpSpPr/>
            <p:nvPr/>
          </p:nvGrpSpPr>
          <p:grpSpPr>
            <a:xfrm>
              <a:off x="3914002" y="3587646"/>
              <a:ext cx="4363995" cy="1999069"/>
              <a:chOff x="7008500" y="4388834"/>
              <a:chExt cx="4363995" cy="199906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B5C67-4D0B-41E5-A0BA-1FFC2D71B907}"/>
                  </a:ext>
                </a:extLst>
              </p:cNvPr>
              <p:cNvSpPr/>
              <p:nvPr/>
            </p:nvSpPr>
            <p:spPr>
              <a:xfrm>
                <a:off x="7105387" y="5317821"/>
                <a:ext cx="465741" cy="4237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0</a:t>
                </a:r>
              </a:p>
            </p:txBody>
          </p:sp>
          <p:pic>
            <p:nvPicPr>
              <p:cNvPr id="5" name="Picture 2" descr="Image result for melynx icon">
                <a:extLst>
                  <a:ext uri="{FF2B5EF4-FFF2-40B4-BE49-F238E27FC236}">
                    <a16:creationId xmlns:a16="http://schemas.microsoft.com/office/drawing/2014/main" id="{7DC6917C-4488-4172-A6C2-672476FE24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8500" y="5866718"/>
                <a:ext cx="626869" cy="396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47C510-46EF-4A36-AA50-E804753DAD77}"/>
                  </a:ext>
                </a:extLst>
              </p:cNvPr>
              <p:cNvSpPr/>
              <p:nvPr/>
            </p:nvSpPr>
            <p:spPr>
              <a:xfrm>
                <a:off x="10145447" y="4388834"/>
                <a:ext cx="465741" cy="135273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5FD20D-2973-4A32-9734-C3C148AFF392}"/>
                  </a:ext>
                </a:extLst>
              </p:cNvPr>
              <p:cNvSpPr txBox="1"/>
              <p:nvPr/>
            </p:nvSpPr>
            <p:spPr>
              <a:xfrm>
                <a:off x="10163356" y="5741572"/>
                <a:ext cx="4299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600" b="1" dirty="0"/>
                  <a:t>P</a:t>
                </a:r>
                <a:endParaRPr lang="en-SG" b="1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38F559-97AD-46DD-9C34-A14C79E77709}"/>
                  </a:ext>
                </a:extLst>
              </p:cNvPr>
              <p:cNvSpPr/>
              <p:nvPr/>
            </p:nvSpPr>
            <p:spPr>
              <a:xfrm>
                <a:off x="7856193" y="4894071"/>
                <a:ext cx="465741" cy="8475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3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3370FC-025B-4A03-BB23-2D8B113A2C49}"/>
                  </a:ext>
                </a:extLst>
              </p:cNvPr>
              <p:cNvSpPr txBox="1"/>
              <p:nvPr/>
            </p:nvSpPr>
            <p:spPr>
              <a:xfrm>
                <a:off x="7838033" y="5741571"/>
                <a:ext cx="5020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600" b="1" dirty="0"/>
                  <a:t>G</a:t>
                </a:r>
                <a:endParaRPr lang="en-SG" b="1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D39F62-9285-4E4A-84DA-880F58E99FAB}"/>
                  </a:ext>
                </a:extLst>
              </p:cNvPr>
              <p:cNvSpPr/>
              <p:nvPr/>
            </p:nvSpPr>
            <p:spPr>
              <a:xfrm>
                <a:off x="10906754" y="4388834"/>
                <a:ext cx="465741" cy="135273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6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111C88E-7525-403D-A054-088FBA2055F8}"/>
                  </a:ext>
                </a:extLst>
              </p:cNvPr>
              <p:cNvSpPr/>
              <p:nvPr/>
            </p:nvSpPr>
            <p:spPr>
              <a:xfrm>
                <a:off x="8625159" y="4894071"/>
                <a:ext cx="465741" cy="8475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E2943B-AD62-4AE9-A037-E6DB669C7EBF}"/>
                  </a:ext>
                </a:extLst>
              </p:cNvPr>
              <p:cNvSpPr txBox="1"/>
              <p:nvPr/>
            </p:nvSpPr>
            <p:spPr>
              <a:xfrm>
                <a:off x="8619022" y="5741571"/>
                <a:ext cx="4780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600" b="1" dirty="0"/>
                  <a:t>U</a:t>
                </a:r>
                <a:endParaRPr lang="en-SG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7EB2F7-4463-4DD7-ACF1-7C6EDCD1ABAF}"/>
                  </a:ext>
                </a:extLst>
              </p:cNvPr>
              <p:cNvSpPr txBox="1"/>
              <p:nvPr/>
            </p:nvSpPr>
            <p:spPr>
              <a:xfrm>
                <a:off x="10937484" y="5741571"/>
                <a:ext cx="4042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600" b="1" dirty="0"/>
                  <a:t>S</a:t>
                </a:r>
                <a:endParaRPr lang="en-SG" b="1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8E85BA-4053-4CB7-8AF1-965B8FF78196}"/>
                  </a:ext>
                </a:extLst>
              </p:cNvPr>
              <p:cNvSpPr/>
              <p:nvPr/>
            </p:nvSpPr>
            <p:spPr>
              <a:xfrm>
                <a:off x="9382102" y="4388834"/>
                <a:ext cx="465741" cy="13527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SG" sz="2000" dirty="0"/>
                  <a:t>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2DF51-352B-43F0-8BAF-D9A574C38947}"/>
                  </a:ext>
                </a:extLst>
              </p:cNvPr>
              <p:cNvSpPr txBox="1"/>
              <p:nvPr/>
            </p:nvSpPr>
            <p:spPr>
              <a:xfrm>
                <a:off x="9424055" y="5741571"/>
                <a:ext cx="381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600" b="1" dirty="0"/>
                  <a:t>L</a:t>
                </a:r>
                <a:endParaRPr lang="en-SG" b="1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27D94E-BB66-40BD-8E20-35D21B4213B4}"/>
                </a:ext>
              </a:extLst>
            </p:cNvPr>
            <p:cNvSpPr/>
            <p:nvPr/>
          </p:nvSpPr>
          <p:spPr>
            <a:xfrm>
              <a:off x="6200502" y="3429000"/>
              <a:ext cx="1393371" cy="215771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183776-E005-4A37-A8B4-3B2CCAB15E37}"/>
                </a:ext>
              </a:extLst>
            </p:cNvPr>
            <p:cNvSpPr/>
            <p:nvPr/>
          </p:nvSpPr>
          <p:spPr>
            <a:xfrm>
              <a:off x="4634630" y="3429000"/>
              <a:ext cx="680689" cy="215771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3762772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AAA1-D4D7-4CAB-9692-26D750D9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88510-9BDF-4015-9C9B-E372537EE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We'll have a </a:t>
            </a:r>
            <a:r>
              <a:rPr lang="en-SG" dirty="0" err="1"/>
              <a:t>TreeMap</a:t>
            </a:r>
            <a:r>
              <a:rPr lang="en-SG" dirty="0"/>
              <a:t> that stores the first person to appear of any height.</a:t>
            </a:r>
          </a:p>
          <a:p>
            <a:r>
              <a:rPr lang="en-SG" dirty="0"/>
              <a:t>We'll also have to store the students themselves since we have to sort them at the end.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9CB0E-23F9-49ED-96CB-1411C529510A}"/>
              </a:ext>
            </a:extLst>
          </p:cNvPr>
          <p:cNvSpPr txBox="1"/>
          <p:nvPr/>
        </p:nvSpPr>
        <p:spPr>
          <a:xfrm>
            <a:off x="2014728" y="3742509"/>
            <a:ext cx="7738872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students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&lt;Integer, String&gt;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firstStudentMap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firstStudentMap.put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Rar</a:t>
            </a:r>
            <a:r>
              <a:rPr lang="en-SG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Height = 0, Arrival Order = 0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Rar</a:t>
            </a:r>
            <a:r>
              <a:rPr lang="en-SG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5770949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D647-900D-4F0A-8BD5-6C75EA6F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3C0C7-A629-4E3E-817B-1ED696E2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At the arrival of each student, all we have to do is get the next-shortest student.</a:t>
            </a:r>
          </a:p>
          <a:p>
            <a:r>
              <a:rPr lang="en-SG" dirty="0"/>
              <a:t>Update the </a:t>
            </a:r>
            <a:r>
              <a:rPr lang="en-SG" dirty="0" err="1"/>
              <a:t>TreeMap</a:t>
            </a:r>
            <a:r>
              <a:rPr lang="en-SG" dirty="0"/>
              <a:t> only when needed.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F669C-AC99-4DCD-9694-4F8B44C7954F}"/>
              </a:ext>
            </a:extLst>
          </p:cNvPr>
          <p:cNvSpPr txBox="1"/>
          <p:nvPr/>
        </p:nvSpPr>
        <p:spPr>
          <a:xfrm>
            <a:off x="1384663" y="3280954"/>
            <a:ext cx="8999002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&lt;= N; ++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String name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height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firstStudentMap.lowerEntry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(height).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firstStudentMap.containsKey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(height)) {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firstStudentMap.put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(height, name);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SG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Student(height, name,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84287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254C-6531-4544-A4EE-D5722263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CE0F-4525-48B4-B8BF-66BE1860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Finally, we need to actually sort the students before </a:t>
            </a:r>
            <a:r>
              <a:rPr lang="en-SG"/>
              <a:t>printing them out.</a:t>
            </a:r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84F84-78AB-4137-A0F6-89C7E54CBB74}"/>
              </a:ext>
            </a:extLst>
          </p:cNvPr>
          <p:cNvSpPr txBox="1"/>
          <p:nvPr/>
        </p:nvSpPr>
        <p:spPr>
          <a:xfrm>
            <a:off x="4026408" y="2967446"/>
            <a:ext cx="371551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Collections.sort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(students);</a:t>
            </a:r>
          </a:p>
        </p:txBody>
      </p:sp>
    </p:spTree>
    <p:extLst>
      <p:ext uri="{BB962C8B-B14F-4D97-AF65-F5344CB8AC3E}">
        <p14:creationId xmlns:p14="http://schemas.microsoft.com/office/powerpoint/2010/main" val="20361440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254C-6531-4544-A4EE-D5722263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CE0F-4525-48B4-B8BF-66BE18605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35577"/>
          </a:xfrm>
        </p:spPr>
        <p:txBody>
          <a:bodyPr/>
          <a:lstStyle/>
          <a:p>
            <a:r>
              <a:rPr lang="en-SG" dirty="0"/>
              <a:t>Or if you're lazy and did not make the Student class Comparable,</a:t>
            </a:r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84F84-78AB-4137-A0F6-89C7E54CBB74}"/>
              </a:ext>
            </a:extLst>
          </p:cNvPr>
          <p:cNvSpPr txBox="1"/>
          <p:nvPr/>
        </p:nvSpPr>
        <p:spPr>
          <a:xfrm>
            <a:off x="2711414" y="2967446"/>
            <a:ext cx="63455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Collections.sort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(students, (s1, s2) -&gt;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(s1.height != s2.height)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s1.height - s2.height;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s2.arrivalOrder - s1.arrivalOrder; 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112909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254C-6531-4544-A4EE-D5722263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CE0F-4525-48B4-B8BF-66BE18605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686594"/>
          </a:xfrm>
        </p:spPr>
        <p:txBody>
          <a:bodyPr/>
          <a:lstStyle/>
          <a:p>
            <a:r>
              <a:rPr lang="en-SG" dirty="0"/>
              <a:t>Want to be even lazier?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b="1" dirty="0"/>
              <a:t>Question</a:t>
            </a:r>
            <a:r>
              <a:rPr lang="en-SG" dirty="0"/>
              <a:t>: Why does this work?</a:t>
            </a:r>
          </a:p>
          <a:p>
            <a:pPr lvl="1"/>
            <a:r>
              <a:rPr lang="en-SG" i="1" dirty="0"/>
              <a:t>Hint: </a:t>
            </a:r>
            <a:r>
              <a:rPr lang="en-SG" i="1" dirty="0" err="1"/>
              <a:t>Collections.sort</a:t>
            </a:r>
            <a:r>
              <a:rPr lang="en-SG" i="1" dirty="0"/>
              <a:t>() is 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84F84-78AB-4137-A0F6-89C7E54CBB74}"/>
              </a:ext>
            </a:extLst>
          </p:cNvPr>
          <p:cNvSpPr txBox="1"/>
          <p:nvPr/>
        </p:nvSpPr>
        <p:spPr>
          <a:xfrm>
            <a:off x="1892808" y="2982966"/>
            <a:ext cx="798271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Collections.reverse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(students);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Collections.sort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(students, (s1, s2) -&gt; s1.height - s2.height);</a:t>
            </a:r>
          </a:p>
        </p:txBody>
      </p:sp>
    </p:spTree>
    <p:extLst>
      <p:ext uri="{BB962C8B-B14F-4D97-AF65-F5344CB8AC3E}">
        <p14:creationId xmlns:p14="http://schemas.microsoft.com/office/powerpoint/2010/main" val="17543125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93BE-012D-4C88-B724-57FF0641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#3: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9417C-5FC1-444E-B453-9143BB1DA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Again, the main idea is similar to Algorithms #1 and #2.</a:t>
            </a:r>
          </a:p>
          <a:p>
            <a:r>
              <a:rPr lang="en-SG" dirty="0"/>
              <a:t>This will run in O(</a:t>
            </a:r>
            <a:r>
              <a:rPr lang="en-SG" b="1" dirty="0"/>
              <a:t>N</a:t>
            </a:r>
            <a:r>
              <a:rPr lang="en-SG" dirty="0"/>
              <a:t> log </a:t>
            </a:r>
            <a:r>
              <a:rPr lang="en-SG" b="1" dirty="0"/>
              <a:t>N</a:t>
            </a:r>
            <a:r>
              <a:rPr lang="en-SG" dirty="0"/>
              <a:t>) time.</a:t>
            </a:r>
          </a:p>
        </p:txBody>
      </p:sp>
    </p:spTree>
    <p:extLst>
      <p:ext uri="{BB962C8B-B14F-4D97-AF65-F5344CB8AC3E}">
        <p14:creationId xmlns:p14="http://schemas.microsoft.com/office/powerpoint/2010/main" val="181576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143000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an </a:t>
            </a:r>
            <a:r>
              <a:rPr lang="en-SG" b="1" u="sng" dirty="0"/>
              <a:t>opening</a:t>
            </a:r>
            <a:r>
              <a:rPr lang="en-SG" dirty="0"/>
              <a:t> bracket, place it in your stack.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F261B-03EF-44B2-81F8-4591E89A0D8B}"/>
              </a:ext>
            </a:extLst>
          </p:cNvPr>
          <p:cNvSpPr/>
          <p:nvPr/>
        </p:nvSpPr>
        <p:spPr>
          <a:xfrm>
            <a:off x="5539501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D48AC-AA50-4975-8A47-A0316E8EFCB3}"/>
              </a:ext>
            </a:extLst>
          </p:cNvPr>
          <p:cNvSpPr/>
          <p:nvPr/>
        </p:nvSpPr>
        <p:spPr>
          <a:xfrm>
            <a:off x="642891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3B1EB-63D2-4249-9D49-499E69645992}"/>
              </a:ext>
            </a:extLst>
          </p:cNvPr>
          <p:cNvSpPr/>
          <p:nvPr/>
        </p:nvSpPr>
        <p:spPr>
          <a:xfrm>
            <a:off x="7318323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5539501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3E6AAF-24C5-4AC3-8160-A88CAF9C63D0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20A4A4-5C92-4977-8A7C-04B2C995A4CB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2D82DB-513D-4F2D-BA0C-327D2816CEA7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D8050B-A379-4DF8-AEC1-85E99B2DDDE8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F0E08-0182-4F09-A959-422AC2ACC772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771070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D7FB-5C37-4DA3-A901-3FB5A79B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BB32-0D84-4860-90F9-D77976F1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7650" name="Picture 2" descr="Image result for jotaro face">
            <a:extLst>
              <a:ext uri="{FF2B5EF4-FFF2-40B4-BE49-F238E27FC236}">
                <a16:creationId xmlns:a16="http://schemas.microsoft.com/office/drawing/2014/main" id="{A091AD7B-5BE1-48AA-8781-D6FF8026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22" y="2177143"/>
            <a:ext cx="4104356" cy="395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473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15EB7-9061-421C-A064-8D89EAF1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1B856-4C43-44CB-831C-C47D9CBB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13738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2923B-1D7D-42B1-AB59-E67E6773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Abridged</a:t>
            </a:r>
            <a:r>
              <a:rPr lang="en-SG" dirty="0"/>
              <a:t> 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AA1581-A19C-4AC3-A204-4B4D17EE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79003" cy="4023360"/>
          </a:xfrm>
        </p:spPr>
        <p:txBody>
          <a:bodyPr/>
          <a:lstStyle/>
          <a:p>
            <a:r>
              <a:rPr lang="en-SG" dirty="0"/>
              <a:t>There are a total of </a:t>
            </a:r>
            <a:r>
              <a:rPr lang="en-SG" b="1" dirty="0"/>
              <a:t>N</a:t>
            </a:r>
            <a:r>
              <a:rPr lang="en-SG" dirty="0"/>
              <a:t> areas, labelled from </a:t>
            </a:r>
            <a:r>
              <a:rPr lang="en-SG" b="1" dirty="0"/>
              <a:t>1</a:t>
            </a:r>
            <a:r>
              <a:rPr lang="en-SG" dirty="0"/>
              <a:t> to </a:t>
            </a:r>
            <a:r>
              <a:rPr lang="en-SG" b="1" dirty="0"/>
              <a:t>N</a:t>
            </a:r>
            <a:r>
              <a:rPr lang="en-SG" dirty="0"/>
              <a:t>.</a:t>
            </a:r>
          </a:p>
          <a:p>
            <a:r>
              <a:rPr lang="en-SG" dirty="0"/>
              <a:t>You don't know the actual height of any particular area, but you know the difference in height between </a:t>
            </a:r>
            <a:r>
              <a:rPr lang="en-SG" b="1" dirty="0"/>
              <a:t>some</a:t>
            </a:r>
            <a:r>
              <a:rPr lang="en-SG" dirty="0"/>
              <a:t> pairs of areas.</a:t>
            </a:r>
          </a:p>
          <a:p>
            <a:pPr lvl="1"/>
            <a:r>
              <a:rPr lang="en-SG" dirty="0"/>
              <a:t>These are in the form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denoting that area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 is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 centimetres higher than 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There will be </a:t>
            </a:r>
            <a:r>
              <a:rPr lang="en-SG" b="1" dirty="0"/>
              <a:t>N</a:t>
            </a:r>
            <a:r>
              <a:rPr lang="en-SG" dirty="0"/>
              <a:t> - 1 of these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triples.</a:t>
            </a:r>
          </a:p>
          <a:p>
            <a:r>
              <a:rPr lang="en-SG" dirty="0"/>
              <a:t>You are given </a:t>
            </a:r>
            <a:r>
              <a:rPr lang="en-SG" b="1" dirty="0"/>
              <a:t>Q</a:t>
            </a:r>
            <a:r>
              <a:rPr lang="en-SG" dirty="0"/>
              <a:t> queries.</a:t>
            </a:r>
          </a:p>
          <a:p>
            <a:r>
              <a:rPr lang="en-SG" dirty="0"/>
              <a:t>Each query is of the form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), where you are to output the height of </a:t>
            </a:r>
            <a:r>
              <a:rPr lang="en-SG" b="1" dirty="0"/>
              <a:t>Y</a:t>
            </a:r>
            <a:r>
              <a:rPr lang="en-SG" dirty="0"/>
              <a:t> relative to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If </a:t>
            </a:r>
            <a:r>
              <a:rPr lang="en-SG" b="1" dirty="0"/>
              <a:t>Y</a:t>
            </a:r>
            <a:r>
              <a:rPr lang="en-SG" dirty="0"/>
              <a:t> is lower than </a:t>
            </a:r>
            <a:r>
              <a:rPr lang="en-SG" b="1" dirty="0"/>
              <a:t>X</a:t>
            </a:r>
            <a:r>
              <a:rPr lang="en-SG" dirty="0"/>
              <a:t>, then output a negative value.</a:t>
            </a:r>
          </a:p>
          <a:p>
            <a:pPr lvl="1"/>
            <a:r>
              <a:rPr lang="en-SG" dirty="0"/>
              <a:t>You are guaranteed that the answer can be determined based on the information given.</a:t>
            </a:r>
          </a:p>
        </p:txBody>
      </p:sp>
    </p:spTree>
    <p:extLst>
      <p:ext uri="{BB962C8B-B14F-4D97-AF65-F5344CB8AC3E}">
        <p14:creationId xmlns:p14="http://schemas.microsoft.com/office/powerpoint/2010/main" val="26739075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59F6-8E3C-4156-AAFA-A4B1C99E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EB446-8FC9-44EF-87C6-5D3DA94E6A4D}"/>
              </a:ext>
            </a:extLst>
          </p:cNvPr>
          <p:cNvSpPr/>
          <p:nvPr/>
        </p:nvSpPr>
        <p:spPr>
          <a:xfrm>
            <a:off x="1759131" y="4338951"/>
            <a:ext cx="478972" cy="1443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4B08B-E384-4090-976E-BE19C5ECB357}"/>
              </a:ext>
            </a:extLst>
          </p:cNvPr>
          <p:cNvSpPr/>
          <p:nvPr/>
        </p:nvSpPr>
        <p:spPr>
          <a:xfrm>
            <a:off x="2856411" y="3865055"/>
            <a:ext cx="478972" cy="1917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1CAB4-4897-46B2-AE02-B4CE59C6FE49}"/>
              </a:ext>
            </a:extLst>
          </p:cNvPr>
          <p:cNvSpPr/>
          <p:nvPr/>
        </p:nvSpPr>
        <p:spPr>
          <a:xfrm>
            <a:off x="3953691" y="5296895"/>
            <a:ext cx="478972" cy="4855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E223-6BDB-4358-98B7-4644A5789F1E}"/>
              </a:ext>
            </a:extLst>
          </p:cNvPr>
          <p:cNvSpPr/>
          <p:nvPr/>
        </p:nvSpPr>
        <p:spPr>
          <a:xfrm>
            <a:off x="5050971" y="4817923"/>
            <a:ext cx="478972" cy="964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F15F67-0746-40A0-B4F9-806A9E4FFD06}"/>
              </a:ext>
            </a:extLst>
          </p:cNvPr>
          <p:cNvCxnSpPr>
            <a:cxnSpLocks/>
          </p:cNvCxnSpPr>
          <p:nvPr/>
        </p:nvCxnSpPr>
        <p:spPr>
          <a:xfrm flipV="1">
            <a:off x="1323703" y="2978150"/>
            <a:ext cx="0" cy="292735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7F9746-4D9F-473B-A72C-10701B5FDF90}"/>
              </a:ext>
            </a:extLst>
          </p:cNvPr>
          <p:cNvCxnSpPr>
            <a:cxnSpLocks/>
          </p:cNvCxnSpPr>
          <p:nvPr/>
        </p:nvCxnSpPr>
        <p:spPr>
          <a:xfrm>
            <a:off x="1200150" y="5782491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C24EE-FBD9-4A23-A47C-6D0FB8038A5D}"/>
              </a:ext>
            </a:extLst>
          </p:cNvPr>
          <p:cNvGrpSpPr/>
          <p:nvPr/>
        </p:nvGrpSpPr>
        <p:grpSpPr>
          <a:xfrm>
            <a:off x="1268504" y="3380813"/>
            <a:ext cx="107858" cy="1916082"/>
            <a:chOff x="1184366" y="3380813"/>
            <a:chExt cx="276134" cy="19160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AA1D85-8D44-40B3-9C9F-BE668997A7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529689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45CCFE-3F7D-43D0-ABC7-2AB841C4D9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81792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E78D3E-B9AB-4A97-954F-B7BD2FD9BD0E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338951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B1C43B-D546-440D-B4DE-D3F175E5B5D0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86505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89EAB1-6405-4FCC-8B29-BFDB0467E292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38081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57C3DBB-2C82-468F-AC6D-A8D9FB8191AD}"/>
              </a:ext>
            </a:extLst>
          </p:cNvPr>
          <p:cNvSpPr txBox="1"/>
          <p:nvPr/>
        </p:nvSpPr>
        <p:spPr>
          <a:xfrm>
            <a:off x="1687475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3FE5B-6D99-4185-87F1-5A66D735AA69}"/>
              </a:ext>
            </a:extLst>
          </p:cNvPr>
          <p:cNvSpPr txBox="1"/>
          <p:nvPr/>
        </p:nvSpPr>
        <p:spPr>
          <a:xfrm>
            <a:off x="2778823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4811C-EC3A-404D-86AC-0376DB1C36C6}"/>
              </a:ext>
            </a:extLst>
          </p:cNvPr>
          <p:cNvSpPr txBox="1"/>
          <p:nvPr/>
        </p:nvSpPr>
        <p:spPr>
          <a:xfrm>
            <a:off x="3870171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4E6CC-DC11-434A-B8DF-DF9B7B2B9CCF}"/>
              </a:ext>
            </a:extLst>
          </p:cNvPr>
          <p:cNvSpPr txBox="1"/>
          <p:nvPr/>
        </p:nvSpPr>
        <p:spPr>
          <a:xfrm>
            <a:off x="4968770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0F7590-B678-4E13-A8BA-8B5A91431F48}"/>
              </a:ext>
            </a:extLst>
          </p:cNvPr>
          <p:cNvSpPr/>
          <p:nvPr/>
        </p:nvSpPr>
        <p:spPr>
          <a:xfrm>
            <a:off x="7917180" y="2780648"/>
            <a:ext cx="3843374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 </a:t>
            </a:r>
            <a:r>
              <a:rPr lang="en-SG" altLang="ja-JP" sz="1600" dirty="0">
                <a:latin typeface="+mj-lt"/>
              </a:rPr>
              <a:t>(Area 2 is taller than Area 1 by 10cm)</a:t>
            </a:r>
            <a:endParaRPr lang="en-SG" altLang="ja-JP" sz="2400" dirty="0">
              <a:latin typeface="+mj-lt"/>
            </a:endParaRP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 </a:t>
            </a:r>
            <a:r>
              <a:rPr lang="en-SG" altLang="ja-JP" sz="1600" dirty="0">
                <a:solidFill>
                  <a:prstClr val="black"/>
                </a:solidFill>
                <a:latin typeface="Tw Cen MT Condensed" panose="020B0606020104020203"/>
              </a:rPr>
              <a:t>(Area 2 is taller than Area 3 by 30cm)</a:t>
            </a:r>
            <a:endParaRPr lang="en-SG" altLang="ja-JP" sz="2400" dirty="0"/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 </a:t>
            </a:r>
            <a:r>
              <a:rPr lang="en-SG" altLang="ja-JP" sz="1600" dirty="0">
                <a:solidFill>
                  <a:prstClr val="black"/>
                </a:solidFill>
                <a:latin typeface="Tw Cen MT Condensed" panose="020B0606020104020203"/>
              </a:rPr>
              <a:t>(Area 4 is taller than Area 3 by 10cm)</a:t>
            </a:r>
            <a:endParaRPr lang="en-SG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A8314-26E2-458E-8197-A2988DF81E6A}"/>
              </a:ext>
            </a:extLst>
          </p:cNvPr>
          <p:cNvSpPr txBox="1"/>
          <p:nvPr/>
        </p:nvSpPr>
        <p:spPr>
          <a:xfrm>
            <a:off x="7917179" y="23468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2438EB-B5F7-4044-A840-AD198D2D13E9}"/>
              </a:ext>
            </a:extLst>
          </p:cNvPr>
          <p:cNvSpPr txBox="1"/>
          <p:nvPr/>
        </p:nvSpPr>
        <p:spPr>
          <a:xfrm>
            <a:off x="7917179" y="182028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4</a:t>
            </a:r>
          </a:p>
        </p:txBody>
      </p:sp>
    </p:spTree>
    <p:extLst>
      <p:ext uri="{BB962C8B-B14F-4D97-AF65-F5344CB8AC3E}">
        <p14:creationId xmlns:p14="http://schemas.microsoft.com/office/powerpoint/2010/main" val="32036263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59F6-8E3C-4156-AAFA-A4B1C99E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EB446-8FC9-44EF-87C6-5D3DA94E6A4D}"/>
              </a:ext>
            </a:extLst>
          </p:cNvPr>
          <p:cNvSpPr/>
          <p:nvPr/>
        </p:nvSpPr>
        <p:spPr>
          <a:xfrm>
            <a:off x="1759131" y="4338951"/>
            <a:ext cx="478972" cy="1443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4B08B-E384-4090-976E-BE19C5ECB357}"/>
              </a:ext>
            </a:extLst>
          </p:cNvPr>
          <p:cNvSpPr/>
          <p:nvPr/>
        </p:nvSpPr>
        <p:spPr>
          <a:xfrm>
            <a:off x="2856411" y="3865055"/>
            <a:ext cx="478972" cy="1917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1CAB4-4897-46B2-AE02-B4CE59C6FE49}"/>
              </a:ext>
            </a:extLst>
          </p:cNvPr>
          <p:cNvSpPr/>
          <p:nvPr/>
        </p:nvSpPr>
        <p:spPr>
          <a:xfrm>
            <a:off x="3953691" y="5296895"/>
            <a:ext cx="478972" cy="4855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E223-6BDB-4358-98B7-4644A5789F1E}"/>
              </a:ext>
            </a:extLst>
          </p:cNvPr>
          <p:cNvSpPr/>
          <p:nvPr/>
        </p:nvSpPr>
        <p:spPr>
          <a:xfrm>
            <a:off x="5050971" y="4817923"/>
            <a:ext cx="478972" cy="964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F15F67-0746-40A0-B4F9-806A9E4FFD06}"/>
              </a:ext>
            </a:extLst>
          </p:cNvPr>
          <p:cNvCxnSpPr>
            <a:cxnSpLocks/>
          </p:cNvCxnSpPr>
          <p:nvPr/>
        </p:nvCxnSpPr>
        <p:spPr>
          <a:xfrm flipV="1">
            <a:off x="1323703" y="2978150"/>
            <a:ext cx="0" cy="292735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7F9746-4D9F-473B-A72C-10701B5FDF90}"/>
              </a:ext>
            </a:extLst>
          </p:cNvPr>
          <p:cNvCxnSpPr>
            <a:cxnSpLocks/>
          </p:cNvCxnSpPr>
          <p:nvPr/>
        </p:nvCxnSpPr>
        <p:spPr>
          <a:xfrm>
            <a:off x="1200150" y="5782491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C24EE-FBD9-4A23-A47C-6D0FB8038A5D}"/>
              </a:ext>
            </a:extLst>
          </p:cNvPr>
          <p:cNvGrpSpPr/>
          <p:nvPr/>
        </p:nvGrpSpPr>
        <p:grpSpPr>
          <a:xfrm>
            <a:off x="1268504" y="3380813"/>
            <a:ext cx="107858" cy="1916082"/>
            <a:chOff x="1184366" y="3380813"/>
            <a:chExt cx="276134" cy="19160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AA1D85-8D44-40B3-9C9F-BE668997A7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529689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45CCFE-3F7D-43D0-ABC7-2AB841C4D9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81792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E78D3E-B9AB-4A97-954F-B7BD2FD9BD0E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338951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B1C43B-D546-440D-B4DE-D3F175E5B5D0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86505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89EAB1-6405-4FCC-8B29-BFDB0467E292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38081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B0F7590-B678-4E13-A8BA-8B5A91431F48}"/>
              </a:ext>
            </a:extLst>
          </p:cNvPr>
          <p:cNvSpPr/>
          <p:nvPr/>
        </p:nvSpPr>
        <p:spPr>
          <a:xfrm>
            <a:off x="7917179" y="2780648"/>
            <a:ext cx="1545667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  <a:endParaRPr lang="en-SG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A8314-26E2-458E-8197-A2988DF81E6A}"/>
              </a:ext>
            </a:extLst>
          </p:cNvPr>
          <p:cNvSpPr txBox="1"/>
          <p:nvPr/>
        </p:nvSpPr>
        <p:spPr>
          <a:xfrm>
            <a:off x="7917179" y="23468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2438EB-B5F7-4044-A840-AD198D2D13E9}"/>
              </a:ext>
            </a:extLst>
          </p:cNvPr>
          <p:cNvSpPr txBox="1"/>
          <p:nvPr/>
        </p:nvSpPr>
        <p:spPr>
          <a:xfrm>
            <a:off x="7917179" y="182028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E9BA-5B09-418F-BDE8-24C338F81B3A}"/>
              </a:ext>
            </a:extLst>
          </p:cNvPr>
          <p:cNvSpPr txBox="1"/>
          <p:nvPr/>
        </p:nvSpPr>
        <p:spPr>
          <a:xfrm>
            <a:off x="7391961" y="4576056"/>
            <a:ext cx="276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Query: 2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  <a:endParaRPr lang="en-SG" sz="2400" dirty="0"/>
          </a:p>
          <a:p>
            <a:r>
              <a:rPr lang="en-SG" sz="2400" dirty="0"/>
              <a:t>Expected output: -30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CE3E96-2A8F-41F6-A936-7DAD261649F2}"/>
              </a:ext>
            </a:extLst>
          </p:cNvPr>
          <p:cNvCxnSpPr>
            <a:stCxn id="5" idx="0"/>
          </p:cNvCxnSpPr>
          <p:nvPr/>
        </p:nvCxnSpPr>
        <p:spPr>
          <a:xfrm>
            <a:off x="3095897" y="3865055"/>
            <a:ext cx="85779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E585E7-697C-4B81-A1EE-1ED4772E1775}"/>
              </a:ext>
            </a:extLst>
          </p:cNvPr>
          <p:cNvCxnSpPr/>
          <p:nvPr/>
        </p:nvCxnSpPr>
        <p:spPr>
          <a:xfrm>
            <a:off x="3524794" y="5296895"/>
            <a:ext cx="85779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3C3597-A0D4-45D8-B500-F213DD8585DB}"/>
              </a:ext>
            </a:extLst>
          </p:cNvPr>
          <p:cNvSpPr txBox="1"/>
          <p:nvPr/>
        </p:nvSpPr>
        <p:spPr>
          <a:xfrm>
            <a:off x="3621822" y="43506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F3EF2-74C0-4E7C-8889-F41CAD0B77A3}"/>
              </a:ext>
            </a:extLst>
          </p:cNvPr>
          <p:cNvSpPr txBox="1"/>
          <p:nvPr/>
        </p:nvSpPr>
        <p:spPr>
          <a:xfrm>
            <a:off x="1687475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C29955-BEE7-4696-8539-02095FD89A23}"/>
              </a:ext>
            </a:extLst>
          </p:cNvPr>
          <p:cNvSpPr txBox="1"/>
          <p:nvPr/>
        </p:nvSpPr>
        <p:spPr>
          <a:xfrm>
            <a:off x="2778823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F6C05-F6C8-4709-A8B8-E6CD5A39292C}"/>
              </a:ext>
            </a:extLst>
          </p:cNvPr>
          <p:cNvSpPr txBox="1"/>
          <p:nvPr/>
        </p:nvSpPr>
        <p:spPr>
          <a:xfrm>
            <a:off x="3870171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5888DD-1F52-4845-A8FA-943AB237A5FA}"/>
              </a:ext>
            </a:extLst>
          </p:cNvPr>
          <p:cNvSpPr txBox="1"/>
          <p:nvPr/>
        </p:nvSpPr>
        <p:spPr>
          <a:xfrm>
            <a:off x="4968770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BDB7FE-D0B8-4926-B954-B973558AFDBD}"/>
              </a:ext>
            </a:extLst>
          </p:cNvPr>
          <p:cNvCxnSpPr/>
          <p:nvPr/>
        </p:nvCxnSpPr>
        <p:spPr>
          <a:xfrm flipV="1">
            <a:off x="3655858" y="3860136"/>
            <a:ext cx="0" cy="143184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6928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59F6-8E3C-4156-AAFA-A4B1C99EA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EB446-8FC9-44EF-87C6-5D3DA94E6A4D}"/>
              </a:ext>
            </a:extLst>
          </p:cNvPr>
          <p:cNvSpPr/>
          <p:nvPr/>
        </p:nvSpPr>
        <p:spPr>
          <a:xfrm>
            <a:off x="1759131" y="4338951"/>
            <a:ext cx="478972" cy="1443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4B08B-E384-4090-976E-BE19C5ECB357}"/>
              </a:ext>
            </a:extLst>
          </p:cNvPr>
          <p:cNvSpPr/>
          <p:nvPr/>
        </p:nvSpPr>
        <p:spPr>
          <a:xfrm>
            <a:off x="2856411" y="3865055"/>
            <a:ext cx="478972" cy="19174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1CAB4-4897-46B2-AE02-B4CE59C6FE49}"/>
              </a:ext>
            </a:extLst>
          </p:cNvPr>
          <p:cNvSpPr/>
          <p:nvPr/>
        </p:nvSpPr>
        <p:spPr>
          <a:xfrm>
            <a:off x="3953691" y="5296895"/>
            <a:ext cx="478972" cy="4855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E223-6BDB-4358-98B7-4644A5789F1E}"/>
              </a:ext>
            </a:extLst>
          </p:cNvPr>
          <p:cNvSpPr/>
          <p:nvPr/>
        </p:nvSpPr>
        <p:spPr>
          <a:xfrm>
            <a:off x="5050971" y="4817923"/>
            <a:ext cx="478972" cy="964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F15F67-0746-40A0-B4F9-806A9E4FFD06}"/>
              </a:ext>
            </a:extLst>
          </p:cNvPr>
          <p:cNvCxnSpPr>
            <a:cxnSpLocks/>
          </p:cNvCxnSpPr>
          <p:nvPr/>
        </p:nvCxnSpPr>
        <p:spPr>
          <a:xfrm flipV="1">
            <a:off x="1323703" y="2978150"/>
            <a:ext cx="0" cy="292735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7F9746-4D9F-473B-A72C-10701B5FDF90}"/>
              </a:ext>
            </a:extLst>
          </p:cNvPr>
          <p:cNvCxnSpPr>
            <a:cxnSpLocks/>
          </p:cNvCxnSpPr>
          <p:nvPr/>
        </p:nvCxnSpPr>
        <p:spPr>
          <a:xfrm>
            <a:off x="1200150" y="5782491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C24EE-FBD9-4A23-A47C-6D0FB8038A5D}"/>
              </a:ext>
            </a:extLst>
          </p:cNvPr>
          <p:cNvGrpSpPr/>
          <p:nvPr/>
        </p:nvGrpSpPr>
        <p:grpSpPr>
          <a:xfrm>
            <a:off x="1268504" y="3380813"/>
            <a:ext cx="107858" cy="1916082"/>
            <a:chOff x="1184366" y="3380813"/>
            <a:chExt cx="276134" cy="19160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AA1D85-8D44-40B3-9C9F-BE668997A7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529689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45CCFE-3F7D-43D0-ABC7-2AB841C4D9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81792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E78D3E-B9AB-4A97-954F-B7BD2FD9BD0E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4338951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B1C43B-D546-440D-B4DE-D3F175E5B5D0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865055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89EAB1-6405-4FCC-8B29-BFDB0467E292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66" y="3380813"/>
              <a:ext cx="2761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2EA8314-26E2-458E-8197-A2988DF81E6A}"/>
              </a:ext>
            </a:extLst>
          </p:cNvPr>
          <p:cNvSpPr txBox="1"/>
          <p:nvPr/>
        </p:nvSpPr>
        <p:spPr>
          <a:xfrm>
            <a:off x="7917179" y="23468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2438EB-B5F7-4044-A840-AD198D2D13E9}"/>
              </a:ext>
            </a:extLst>
          </p:cNvPr>
          <p:cNvSpPr txBox="1"/>
          <p:nvPr/>
        </p:nvSpPr>
        <p:spPr>
          <a:xfrm>
            <a:off x="7917179" y="182028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CE3E96-2A8F-41F6-A936-7DAD261649F2}"/>
              </a:ext>
            </a:extLst>
          </p:cNvPr>
          <p:cNvCxnSpPr>
            <a:stCxn id="5" idx="0"/>
          </p:cNvCxnSpPr>
          <p:nvPr/>
        </p:nvCxnSpPr>
        <p:spPr>
          <a:xfrm>
            <a:off x="3095897" y="3865055"/>
            <a:ext cx="85779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E585E7-697C-4B81-A1EE-1ED4772E1775}"/>
              </a:ext>
            </a:extLst>
          </p:cNvPr>
          <p:cNvCxnSpPr>
            <a:cxnSpLocks/>
          </p:cNvCxnSpPr>
          <p:nvPr/>
        </p:nvCxnSpPr>
        <p:spPr>
          <a:xfrm>
            <a:off x="3524794" y="5296895"/>
            <a:ext cx="132660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3C3597-A0D4-45D8-B500-F213DD8585DB}"/>
              </a:ext>
            </a:extLst>
          </p:cNvPr>
          <p:cNvSpPr txBox="1"/>
          <p:nvPr/>
        </p:nvSpPr>
        <p:spPr>
          <a:xfrm>
            <a:off x="3621822" y="43506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6B929C-A905-41BE-9326-C5C44EE771B1}"/>
              </a:ext>
            </a:extLst>
          </p:cNvPr>
          <p:cNvCxnSpPr/>
          <p:nvPr/>
        </p:nvCxnSpPr>
        <p:spPr>
          <a:xfrm>
            <a:off x="4539873" y="4817923"/>
            <a:ext cx="85779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C6B78A-0DC5-4876-A628-3FE8C7351F15}"/>
              </a:ext>
            </a:extLst>
          </p:cNvPr>
          <p:cNvSpPr txBox="1"/>
          <p:nvPr/>
        </p:nvSpPr>
        <p:spPr>
          <a:xfrm>
            <a:off x="4295441" y="486885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05CED2-E618-49E8-B655-7215226D236C}"/>
              </a:ext>
            </a:extLst>
          </p:cNvPr>
          <p:cNvSpPr txBox="1"/>
          <p:nvPr/>
        </p:nvSpPr>
        <p:spPr>
          <a:xfrm>
            <a:off x="7391961" y="4576056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Query: 4 </a:t>
            </a:r>
            <a:r>
              <a:rPr lang="ja-JP" altLang="en-US" sz="2400" dirty="0"/>
              <a:t>→ </a:t>
            </a:r>
            <a:r>
              <a:rPr lang="en-SG" altLang="ja-JP" sz="2400" dirty="0"/>
              <a:t>2</a:t>
            </a:r>
            <a:endParaRPr lang="en-SG" sz="2400" dirty="0"/>
          </a:p>
          <a:p>
            <a:r>
              <a:rPr lang="en-SG" sz="2400" dirty="0"/>
              <a:t>Expected output: 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0E7471-0603-49AE-807C-48F8E1A087DD}"/>
              </a:ext>
            </a:extLst>
          </p:cNvPr>
          <p:cNvSpPr txBox="1"/>
          <p:nvPr/>
        </p:nvSpPr>
        <p:spPr>
          <a:xfrm>
            <a:off x="1687475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9758A-B837-449D-B1FA-0100C442411F}"/>
              </a:ext>
            </a:extLst>
          </p:cNvPr>
          <p:cNvSpPr txBox="1"/>
          <p:nvPr/>
        </p:nvSpPr>
        <p:spPr>
          <a:xfrm>
            <a:off x="2778823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D4ED68-5E91-43B2-8017-6D91FF4E23B2}"/>
              </a:ext>
            </a:extLst>
          </p:cNvPr>
          <p:cNvSpPr txBox="1"/>
          <p:nvPr/>
        </p:nvSpPr>
        <p:spPr>
          <a:xfrm>
            <a:off x="3870171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9F24ED-91FE-4493-BD6C-039E652AFEA2}"/>
              </a:ext>
            </a:extLst>
          </p:cNvPr>
          <p:cNvSpPr txBox="1"/>
          <p:nvPr/>
        </p:nvSpPr>
        <p:spPr>
          <a:xfrm>
            <a:off x="4968770" y="5782491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1592F3-C427-4EBA-9CB6-41C9A0A80CAF}"/>
              </a:ext>
            </a:extLst>
          </p:cNvPr>
          <p:cNvSpPr/>
          <p:nvPr/>
        </p:nvSpPr>
        <p:spPr>
          <a:xfrm>
            <a:off x="7917179" y="2780648"/>
            <a:ext cx="1545667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  <a:endParaRPr lang="en-SG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4B505E-F184-4139-A9CC-9E106E1F3D08}"/>
              </a:ext>
            </a:extLst>
          </p:cNvPr>
          <p:cNvCxnSpPr/>
          <p:nvPr/>
        </p:nvCxnSpPr>
        <p:spPr>
          <a:xfrm flipV="1">
            <a:off x="3655858" y="3860136"/>
            <a:ext cx="0" cy="1431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1B5811-3886-465E-A12A-21E43D8FAF77}"/>
              </a:ext>
            </a:extLst>
          </p:cNvPr>
          <p:cNvCxnSpPr>
            <a:cxnSpLocks/>
          </p:cNvCxnSpPr>
          <p:nvPr/>
        </p:nvCxnSpPr>
        <p:spPr>
          <a:xfrm flipV="1">
            <a:off x="4698846" y="4817923"/>
            <a:ext cx="0" cy="474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8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2BEF-442A-4A17-AC57-7E0C0E25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4A90-A70A-413E-AF8A-C9F3F8D5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0 &lt; </a:t>
            </a:r>
            <a:r>
              <a:rPr lang="en-SG" b="1" dirty="0"/>
              <a:t>N</a:t>
            </a:r>
            <a:r>
              <a:rPr lang="en-SG" dirty="0"/>
              <a:t> ≤ 100,000</a:t>
            </a:r>
          </a:p>
          <a:p>
            <a:r>
              <a:rPr lang="en-SG" dirty="0"/>
              <a:t>0 ≤ </a:t>
            </a:r>
            <a:r>
              <a:rPr lang="en-SG" b="1" dirty="0"/>
              <a:t>Q</a:t>
            </a:r>
            <a:r>
              <a:rPr lang="en-SG" dirty="0"/>
              <a:t> ≤ 100,000</a:t>
            </a:r>
          </a:p>
          <a:p>
            <a:r>
              <a:rPr lang="en-SG" dirty="0"/>
              <a:t>For any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b="1" dirty="0"/>
              <a:t>, B</a:t>
            </a:r>
            <a:r>
              <a:rPr lang="en-SG" b="1" baseline="-25000" dirty="0"/>
              <a:t>i</a:t>
            </a:r>
            <a:r>
              <a:rPr lang="en-SG" b="1" dirty="0"/>
              <a:t>, H</a:t>
            </a:r>
            <a:r>
              <a:rPr lang="en-SG" b="1" baseline="-25000" dirty="0"/>
              <a:t>i</a:t>
            </a:r>
            <a:r>
              <a:rPr lang="en-SG" dirty="0"/>
              <a:t>) in the input, 0 ≤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 ≤ 1,000,000.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06764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F0-177E-4EE2-AED4-2A0BDA6A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981C-153B-41A9-9EEC-E537286D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396662" cy="1143000"/>
          </a:xfrm>
        </p:spPr>
        <p:txBody>
          <a:bodyPr/>
          <a:lstStyle/>
          <a:p>
            <a:r>
              <a:rPr lang="en-SG" dirty="0"/>
              <a:t>Given a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), if </a:t>
            </a:r>
            <a:r>
              <a:rPr lang="en-SG" b="1" dirty="0"/>
              <a:t>X</a:t>
            </a:r>
            <a:r>
              <a:rPr lang="en-SG" dirty="0"/>
              <a:t> and </a:t>
            </a:r>
            <a:r>
              <a:rPr lang="en-SG" b="1" dirty="0"/>
              <a:t>Y</a:t>
            </a:r>
            <a:r>
              <a:rPr lang="en-SG" dirty="0"/>
              <a:t> appeared in one of the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triples given, then the answer is trivial.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50D62-14AA-48DC-A722-F49F6F66297E}"/>
              </a:ext>
            </a:extLst>
          </p:cNvPr>
          <p:cNvSpPr/>
          <p:nvPr/>
        </p:nvSpPr>
        <p:spPr>
          <a:xfrm>
            <a:off x="8106733" y="3964460"/>
            <a:ext cx="1545667" cy="230832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</a:p>
          <a:p>
            <a:r>
              <a:rPr lang="en-SG" sz="2400" dirty="0"/>
              <a:t>5 </a:t>
            </a:r>
            <a:r>
              <a:rPr lang="ja-JP" altLang="en-US" sz="2400" dirty="0"/>
              <a:t>→ </a:t>
            </a:r>
            <a:r>
              <a:rPr lang="en-SG" altLang="ja-JP" sz="2400" dirty="0"/>
              <a:t>2: 50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6: 20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1: 30</a:t>
            </a:r>
            <a:endParaRPr lang="en-SG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84A00-62DF-4E2C-8E06-B3E81C60B6BE}"/>
              </a:ext>
            </a:extLst>
          </p:cNvPr>
          <p:cNvSpPr txBox="1"/>
          <p:nvPr/>
        </p:nvSpPr>
        <p:spPr>
          <a:xfrm>
            <a:off x="2861817" y="4729667"/>
            <a:ext cx="2231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/>
              <a:t>Query: 2 </a:t>
            </a:r>
            <a:r>
              <a:rPr lang="ja-JP" altLang="en-US" sz="2800" dirty="0"/>
              <a:t>→ </a:t>
            </a:r>
            <a:r>
              <a:rPr lang="en-SG" altLang="ja-JP" sz="2800" dirty="0"/>
              <a:t>5</a:t>
            </a:r>
            <a:endParaRPr lang="en-SG" sz="2800" dirty="0"/>
          </a:p>
          <a:p>
            <a:pPr algn="ctr"/>
            <a:r>
              <a:rPr lang="en-SG" sz="2800" dirty="0"/>
              <a:t>Output: -50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ED369-B831-4B8A-A4A6-1E21EBDC27AF}"/>
              </a:ext>
            </a:extLst>
          </p:cNvPr>
          <p:cNvSpPr txBox="1"/>
          <p:nvPr/>
        </p:nvSpPr>
        <p:spPr>
          <a:xfrm>
            <a:off x="8106733" y="3512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9A9BB-9707-44A9-9996-58CDF9A47C1A}"/>
              </a:ext>
            </a:extLst>
          </p:cNvPr>
          <p:cNvSpPr/>
          <p:nvPr/>
        </p:nvSpPr>
        <p:spPr>
          <a:xfrm>
            <a:off x="8106733" y="5103382"/>
            <a:ext cx="1540328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1854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F0-177E-4EE2-AED4-2A0BDA6A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981C-153B-41A9-9EEC-E537286D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396662" cy="1143000"/>
          </a:xfrm>
        </p:spPr>
        <p:txBody>
          <a:bodyPr/>
          <a:lstStyle/>
          <a:p>
            <a:pPr algn="just"/>
            <a:r>
              <a:rPr lang="en-SG" dirty="0"/>
              <a:t>On the other hand, if </a:t>
            </a:r>
            <a:r>
              <a:rPr lang="en-SG" b="1" dirty="0"/>
              <a:t>X</a:t>
            </a:r>
            <a:r>
              <a:rPr lang="en-SG" dirty="0"/>
              <a:t> and </a:t>
            </a:r>
            <a:r>
              <a:rPr lang="en-SG" b="1" dirty="0"/>
              <a:t>Y</a:t>
            </a:r>
            <a:r>
              <a:rPr lang="en-SG" dirty="0"/>
              <a:t> did not (both) appear in any of the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triples given, then we have to find a sequence of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that links </a:t>
            </a:r>
            <a:r>
              <a:rPr lang="en-SG" b="1" dirty="0"/>
              <a:t>X</a:t>
            </a:r>
            <a:r>
              <a:rPr lang="en-SG" dirty="0"/>
              <a:t> and </a:t>
            </a:r>
            <a:r>
              <a:rPr lang="en-SG" b="1" dirty="0"/>
              <a:t>Y</a:t>
            </a:r>
            <a:r>
              <a:rPr lang="en-SG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ED369-B831-4B8A-A4A6-1E21EBDC27AF}"/>
              </a:ext>
            </a:extLst>
          </p:cNvPr>
          <p:cNvSpPr txBox="1"/>
          <p:nvPr/>
        </p:nvSpPr>
        <p:spPr>
          <a:xfrm>
            <a:off x="8106733" y="35120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F630C-72AD-4B6A-A9EB-5DA8CF45FAD5}"/>
              </a:ext>
            </a:extLst>
          </p:cNvPr>
          <p:cNvSpPr/>
          <p:nvPr/>
        </p:nvSpPr>
        <p:spPr>
          <a:xfrm>
            <a:off x="8106733" y="5103382"/>
            <a:ext cx="1540328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68E46-A0EC-4255-BC03-ACDABB74E377}"/>
              </a:ext>
            </a:extLst>
          </p:cNvPr>
          <p:cNvSpPr/>
          <p:nvPr/>
        </p:nvSpPr>
        <p:spPr>
          <a:xfrm>
            <a:off x="8106733" y="3994940"/>
            <a:ext cx="1540328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33E6C-66FB-4FF1-8998-A03C959AFB04}"/>
              </a:ext>
            </a:extLst>
          </p:cNvPr>
          <p:cNvSpPr/>
          <p:nvPr/>
        </p:nvSpPr>
        <p:spPr>
          <a:xfrm>
            <a:off x="8106733" y="5843772"/>
            <a:ext cx="1540328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84A00-62DF-4E2C-8E06-B3E81C60B6BE}"/>
              </a:ext>
            </a:extLst>
          </p:cNvPr>
          <p:cNvSpPr txBox="1"/>
          <p:nvPr/>
        </p:nvSpPr>
        <p:spPr>
          <a:xfrm>
            <a:off x="1683488" y="3920746"/>
            <a:ext cx="42530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/>
              <a:t>Query: 7 </a:t>
            </a:r>
            <a:r>
              <a:rPr lang="ja-JP" altLang="en-US" sz="2800" dirty="0"/>
              <a:t>→ </a:t>
            </a:r>
            <a:r>
              <a:rPr lang="en-SG" altLang="ja-JP" sz="2800" dirty="0"/>
              <a:t>5</a:t>
            </a:r>
          </a:p>
          <a:p>
            <a:pPr algn="ctr"/>
            <a:endParaRPr lang="en-SG" sz="2800" dirty="0"/>
          </a:p>
          <a:p>
            <a:pPr algn="ctr"/>
            <a:r>
              <a:rPr lang="en-SG" sz="2800" dirty="0"/>
              <a:t>7 </a:t>
            </a:r>
            <a:r>
              <a:rPr lang="ja-JP" altLang="en-US" sz="2800" dirty="0"/>
              <a:t>→ </a:t>
            </a:r>
            <a:r>
              <a:rPr lang="en-SG" altLang="ja-JP" sz="2800" dirty="0"/>
              <a:t>1 </a:t>
            </a:r>
            <a:r>
              <a:rPr lang="ja-JP" altLang="en-US" sz="2800" dirty="0"/>
              <a:t>→ </a:t>
            </a:r>
            <a:r>
              <a:rPr lang="en-SG" altLang="ja-JP" sz="2800" dirty="0"/>
              <a:t>2 </a:t>
            </a:r>
            <a:r>
              <a:rPr lang="ja-JP" altLang="en-US" sz="2800" dirty="0"/>
              <a:t>→ </a:t>
            </a:r>
            <a:r>
              <a:rPr lang="en-SG" altLang="ja-JP" sz="2800" dirty="0"/>
              <a:t>5</a:t>
            </a:r>
          </a:p>
          <a:p>
            <a:pPr algn="ctr"/>
            <a:endParaRPr lang="en-SG" sz="2800" dirty="0"/>
          </a:p>
          <a:p>
            <a:pPr algn="ctr"/>
            <a:r>
              <a:rPr lang="en-SG" sz="2800" dirty="0"/>
              <a:t>Output: 30 + 10 - 50 = 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9ADD7-29E1-48E2-9F41-DB536097D6F2}"/>
              </a:ext>
            </a:extLst>
          </p:cNvPr>
          <p:cNvSpPr txBox="1"/>
          <p:nvPr/>
        </p:nvSpPr>
        <p:spPr>
          <a:xfrm>
            <a:off x="2752344" y="45716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+30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EF00F-7AB9-4873-AB67-F7FF57D4F875}"/>
              </a:ext>
            </a:extLst>
          </p:cNvPr>
          <p:cNvSpPr txBox="1"/>
          <p:nvPr/>
        </p:nvSpPr>
        <p:spPr>
          <a:xfrm>
            <a:off x="3514113" y="457162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+10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35027-24D7-452A-9928-B593C1E96A8C}"/>
              </a:ext>
            </a:extLst>
          </p:cNvPr>
          <p:cNvSpPr txBox="1"/>
          <p:nvPr/>
        </p:nvSpPr>
        <p:spPr>
          <a:xfrm>
            <a:off x="4314354" y="4571625"/>
            <a:ext cx="51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-50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14096-B812-4EAB-88D5-9439A08A6945}"/>
              </a:ext>
            </a:extLst>
          </p:cNvPr>
          <p:cNvSpPr/>
          <p:nvPr/>
        </p:nvSpPr>
        <p:spPr>
          <a:xfrm>
            <a:off x="8106733" y="3964460"/>
            <a:ext cx="1545667" cy="230832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</a:p>
          <a:p>
            <a:r>
              <a:rPr lang="en-SG" sz="2400" dirty="0"/>
              <a:t>5 </a:t>
            </a:r>
            <a:r>
              <a:rPr lang="ja-JP" altLang="en-US" sz="2400" dirty="0"/>
              <a:t>→ </a:t>
            </a:r>
            <a:r>
              <a:rPr lang="en-SG" altLang="ja-JP" sz="2400" dirty="0"/>
              <a:t>2: 50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6: 20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1: 30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2884675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3A19-B930-4050-B7D4-36A3BF41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</a:t>
            </a:r>
            <a:r>
              <a:rPr lang="en-SG" b="1" dirty="0">
                <a:solidFill>
                  <a:schemeClr val="accent1"/>
                </a:solidFill>
              </a:rPr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06F6-7888-49FF-B46C-07FD37B0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How should we store/represent the data that we're given?</a:t>
            </a:r>
          </a:p>
          <a:p>
            <a:endParaRPr lang="en-SG" dirty="0"/>
          </a:p>
          <a:p>
            <a:r>
              <a:rPr lang="en-SG" dirty="0"/>
              <a:t>What we have are </a:t>
            </a:r>
            <a:r>
              <a:rPr lang="en-SG" b="1" dirty="0"/>
              <a:t>N</a:t>
            </a:r>
            <a:r>
              <a:rPr lang="en-SG" dirty="0"/>
              <a:t> areas, and some connections </a:t>
            </a:r>
            <a:r>
              <a:rPr lang="en-SG" b="1" dirty="0"/>
              <a:t>between pairs of areas.</a:t>
            </a:r>
          </a:p>
          <a:p>
            <a:r>
              <a:rPr lang="en-SG" dirty="0"/>
              <a:t>This should suggest that we should store it as a graph.</a:t>
            </a:r>
          </a:p>
          <a:p>
            <a:pPr lvl="1"/>
            <a:r>
              <a:rPr lang="en-SG" sz="1600" i="1" dirty="0"/>
              <a:t>As well as the last paragraph in the PDF, right before the "Input" section, which spoils the whole thing.</a:t>
            </a:r>
          </a:p>
        </p:txBody>
      </p:sp>
    </p:spTree>
    <p:extLst>
      <p:ext uri="{BB962C8B-B14F-4D97-AF65-F5344CB8AC3E}">
        <p14:creationId xmlns:p14="http://schemas.microsoft.com/office/powerpoint/2010/main" val="408185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143000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an </a:t>
            </a:r>
            <a:r>
              <a:rPr lang="en-SG" b="1" u="sng" dirty="0"/>
              <a:t>opening</a:t>
            </a:r>
            <a:r>
              <a:rPr lang="en-SG" dirty="0"/>
              <a:t> bracket, place it in your stack.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F261B-03EF-44B2-81F8-4591E89A0D8B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D48AC-AA50-4975-8A47-A0316E8EFCB3}"/>
              </a:ext>
            </a:extLst>
          </p:cNvPr>
          <p:cNvSpPr/>
          <p:nvPr/>
        </p:nvSpPr>
        <p:spPr>
          <a:xfrm>
            <a:off x="642891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3B1EB-63D2-4249-9D49-499E69645992}"/>
              </a:ext>
            </a:extLst>
          </p:cNvPr>
          <p:cNvSpPr/>
          <p:nvPr/>
        </p:nvSpPr>
        <p:spPr>
          <a:xfrm>
            <a:off x="7318323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6428912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8D577-16A7-44D0-A6A3-E568F1D43512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0FC97-EA9D-44E3-B641-564513ACDE56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DFD77B-6B9C-4FAE-8561-083902DBAEF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BCFF87-3FE9-4255-B53B-BC7D75061BEA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9852937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E72-2574-4C80-9B07-537F2225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</a:t>
            </a:r>
            <a:r>
              <a:rPr lang="en-SG" b="1" dirty="0">
                <a:solidFill>
                  <a:schemeClr val="accent1"/>
                </a:solidFill>
              </a:rPr>
              <a:t>representation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BD15-BD8B-4993-A7D8-16A77472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First, let's have the </a:t>
            </a:r>
            <a:r>
              <a:rPr lang="en-SG" b="1" dirty="0"/>
              <a:t>N</a:t>
            </a:r>
            <a:r>
              <a:rPr lang="en-SG" dirty="0"/>
              <a:t> areas be the </a:t>
            </a:r>
            <a:r>
              <a:rPr lang="en-SG" b="1" dirty="0"/>
              <a:t>N</a:t>
            </a:r>
            <a:r>
              <a:rPr lang="en-SG" dirty="0"/>
              <a:t> vertices in our graph.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5AF9AB-EA59-4308-98A5-62B47AC471C5}"/>
              </a:ext>
            </a:extLst>
          </p:cNvPr>
          <p:cNvSpPr/>
          <p:nvPr/>
        </p:nvSpPr>
        <p:spPr>
          <a:xfrm>
            <a:off x="3695352" y="318733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42B6F-6CC6-41EE-91F8-456494C15345}"/>
              </a:ext>
            </a:extLst>
          </p:cNvPr>
          <p:cNvSpPr/>
          <p:nvPr/>
        </p:nvSpPr>
        <p:spPr>
          <a:xfrm>
            <a:off x="4855918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F066EB-2C95-4BF4-8300-9CB6416EF627}"/>
              </a:ext>
            </a:extLst>
          </p:cNvPr>
          <p:cNvSpPr/>
          <p:nvPr/>
        </p:nvSpPr>
        <p:spPr>
          <a:xfrm>
            <a:off x="513627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2C033-78B1-4CC7-8B15-37A639E8531B}"/>
              </a:ext>
            </a:extLst>
          </p:cNvPr>
          <p:cNvSpPr/>
          <p:nvPr/>
        </p:nvSpPr>
        <p:spPr>
          <a:xfrm>
            <a:off x="4346248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6433C-DEDC-46AB-BDE3-5BA29E74EE3B}"/>
              </a:ext>
            </a:extLst>
          </p:cNvPr>
          <p:cNvSpPr/>
          <p:nvPr/>
        </p:nvSpPr>
        <p:spPr>
          <a:xfrm>
            <a:off x="3058439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961B5-FD29-4E18-896F-9B06EB96721D}"/>
              </a:ext>
            </a:extLst>
          </p:cNvPr>
          <p:cNvSpPr/>
          <p:nvPr/>
        </p:nvSpPr>
        <p:spPr>
          <a:xfrm>
            <a:off x="225443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CEA322-5C3D-4D70-8EBF-EC36520F5168}"/>
              </a:ext>
            </a:extLst>
          </p:cNvPr>
          <p:cNvSpPr/>
          <p:nvPr/>
        </p:nvSpPr>
        <p:spPr>
          <a:xfrm>
            <a:off x="2546671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1A57C-C8F7-4080-8C2F-F3DB111AF36F}"/>
              </a:ext>
            </a:extLst>
          </p:cNvPr>
          <p:cNvSpPr txBox="1"/>
          <p:nvPr/>
        </p:nvSpPr>
        <p:spPr>
          <a:xfrm>
            <a:off x="1447799" y="3074014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1925429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E72-2574-4C80-9B07-537F2225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</a:t>
            </a:r>
            <a:r>
              <a:rPr lang="en-SG" b="1" dirty="0">
                <a:solidFill>
                  <a:schemeClr val="accent1"/>
                </a:solidFill>
              </a:rPr>
              <a:t>representation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BD15-BD8B-4993-A7D8-16A774728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650470"/>
          </a:xfrm>
        </p:spPr>
        <p:txBody>
          <a:bodyPr/>
          <a:lstStyle/>
          <a:p>
            <a:r>
              <a:rPr lang="en-SG" dirty="0"/>
              <a:t>For every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b="1" dirty="0"/>
              <a:t>, B</a:t>
            </a:r>
            <a:r>
              <a:rPr lang="en-SG" b="1" baseline="-25000" dirty="0"/>
              <a:t>i</a:t>
            </a:r>
            <a:r>
              <a:rPr lang="en-SG" b="1" dirty="0"/>
              <a:t>, H</a:t>
            </a:r>
            <a:r>
              <a:rPr lang="en-SG" b="1" baseline="-25000" dirty="0"/>
              <a:t>i</a:t>
            </a:r>
            <a:r>
              <a:rPr lang="en-SG" dirty="0"/>
              <a:t>), have an edge from 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 to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 with weight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1A57C-C8F7-4080-8C2F-F3DB111AF36F}"/>
              </a:ext>
            </a:extLst>
          </p:cNvPr>
          <p:cNvSpPr txBox="1"/>
          <p:nvPr/>
        </p:nvSpPr>
        <p:spPr>
          <a:xfrm>
            <a:off x="1447799" y="3074014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95F7C9-505B-43E2-81AA-4796FC36A697}"/>
              </a:ext>
            </a:extLst>
          </p:cNvPr>
          <p:cNvCxnSpPr>
            <a:cxnSpLocks/>
          </p:cNvCxnSpPr>
          <p:nvPr/>
        </p:nvCxnSpPr>
        <p:spPr>
          <a:xfrm>
            <a:off x="4142799" y="341106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8AA797-5DA6-485F-9CF3-0A6D0C2904D1}"/>
              </a:ext>
            </a:extLst>
          </p:cNvPr>
          <p:cNvCxnSpPr>
            <a:cxnSpLocks/>
          </p:cNvCxnSpPr>
          <p:nvPr/>
        </p:nvCxnSpPr>
        <p:spPr>
          <a:xfrm flipH="1" flipV="1">
            <a:off x="5079642" y="4180109"/>
            <a:ext cx="122157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5B9185-D353-4CF2-B4D2-DBB5D1C4C9FB}"/>
              </a:ext>
            </a:extLst>
          </p:cNvPr>
          <p:cNvCxnSpPr>
            <a:cxnSpLocks/>
          </p:cNvCxnSpPr>
          <p:nvPr/>
        </p:nvCxnSpPr>
        <p:spPr>
          <a:xfrm flipH="1">
            <a:off x="4793695" y="5460228"/>
            <a:ext cx="566301" cy="8326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DA2DD-3793-4EB0-B128-1BCF9B88E9E0}"/>
              </a:ext>
            </a:extLst>
          </p:cNvPr>
          <p:cNvCxnSpPr>
            <a:cxnSpLocks/>
          </p:cNvCxnSpPr>
          <p:nvPr/>
        </p:nvCxnSpPr>
        <p:spPr>
          <a:xfrm flipV="1">
            <a:off x="3282163" y="4049055"/>
            <a:ext cx="1573755" cy="20201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FEE565-9D75-426D-A1AB-5F22000366D2}"/>
              </a:ext>
            </a:extLst>
          </p:cNvPr>
          <p:cNvCxnSpPr>
            <a:cxnSpLocks/>
          </p:cNvCxnSpPr>
          <p:nvPr/>
        </p:nvCxnSpPr>
        <p:spPr>
          <a:xfrm flipH="1">
            <a:off x="2636352" y="4180109"/>
            <a:ext cx="134043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0257CC-A23A-443B-9817-28E3C3E0D15D}"/>
              </a:ext>
            </a:extLst>
          </p:cNvPr>
          <p:cNvCxnSpPr>
            <a:cxnSpLocks/>
          </p:cNvCxnSpPr>
          <p:nvPr/>
        </p:nvCxnSpPr>
        <p:spPr>
          <a:xfrm flipV="1">
            <a:off x="2928591" y="341106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DF107F-FFB6-4DB1-813C-2C6B87FF9D42}"/>
              </a:ext>
            </a:extLst>
          </p:cNvPr>
          <p:cNvSpPr txBox="1"/>
          <p:nvPr/>
        </p:nvSpPr>
        <p:spPr>
          <a:xfrm>
            <a:off x="4370573" y="327457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A92B31-86AF-49D2-8016-01D439138F78}"/>
              </a:ext>
            </a:extLst>
          </p:cNvPr>
          <p:cNvSpPr txBox="1"/>
          <p:nvPr/>
        </p:nvSpPr>
        <p:spPr>
          <a:xfrm>
            <a:off x="4762304" y="45334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BD9DCD-315E-4101-A910-5D9E4BD8535A}"/>
              </a:ext>
            </a:extLst>
          </p:cNvPr>
          <p:cNvSpPr txBox="1"/>
          <p:nvPr/>
        </p:nvSpPr>
        <p:spPr>
          <a:xfrm>
            <a:off x="5045454" y="575794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DA9833-DF18-40F8-A1E0-E5BE71FD14A5}"/>
              </a:ext>
            </a:extLst>
          </p:cNvPr>
          <p:cNvSpPr txBox="1"/>
          <p:nvPr/>
        </p:nvSpPr>
        <p:spPr>
          <a:xfrm>
            <a:off x="3760879" y="47017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0561B1-C39C-44CB-B2A1-4AE51C9C8854}"/>
              </a:ext>
            </a:extLst>
          </p:cNvPr>
          <p:cNvSpPr txBox="1"/>
          <p:nvPr/>
        </p:nvSpPr>
        <p:spPr>
          <a:xfrm>
            <a:off x="2946713" y="33263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DB8C4B-C311-4B7A-A1AD-04C8704CE01B}"/>
              </a:ext>
            </a:extLst>
          </p:cNvPr>
          <p:cNvSpPr txBox="1"/>
          <p:nvPr/>
        </p:nvSpPr>
        <p:spPr>
          <a:xfrm>
            <a:off x="2657904" y="445654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1318A5-F9AB-4BFB-B415-CB163FF5E09A}"/>
              </a:ext>
            </a:extLst>
          </p:cNvPr>
          <p:cNvSpPr/>
          <p:nvPr/>
        </p:nvSpPr>
        <p:spPr>
          <a:xfrm>
            <a:off x="3695352" y="318733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836ED3C-B039-4F9B-963C-AA268C96A3E1}"/>
              </a:ext>
            </a:extLst>
          </p:cNvPr>
          <p:cNvSpPr/>
          <p:nvPr/>
        </p:nvSpPr>
        <p:spPr>
          <a:xfrm>
            <a:off x="4855918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4FA2B1-B6AE-40DA-A24A-B1FCBB3863C4}"/>
              </a:ext>
            </a:extLst>
          </p:cNvPr>
          <p:cNvSpPr/>
          <p:nvPr/>
        </p:nvSpPr>
        <p:spPr>
          <a:xfrm>
            <a:off x="513627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5256F1-3E6D-4BF8-9D70-6ECCA22DF466}"/>
              </a:ext>
            </a:extLst>
          </p:cNvPr>
          <p:cNvSpPr/>
          <p:nvPr/>
        </p:nvSpPr>
        <p:spPr>
          <a:xfrm>
            <a:off x="4346248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3EF946-C26C-45FD-807B-5ACF659F23F6}"/>
              </a:ext>
            </a:extLst>
          </p:cNvPr>
          <p:cNvSpPr/>
          <p:nvPr/>
        </p:nvSpPr>
        <p:spPr>
          <a:xfrm>
            <a:off x="3058439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E16C5-6603-46D6-AF76-E8FBE35C6EE4}"/>
              </a:ext>
            </a:extLst>
          </p:cNvPr>
          <p:cNvSpPr/>
          <p:nvPr/>
        </p:nvSpPr>
        <p:spPr>
          <a:xfrm>
            <a:off x="225443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F6ED36-37BF-4FB5-B90E-8F43B5CC70EB}"/>
              </a:ext>
            </a:extLst>
          </p:cNvPr>
          <p:cNvSpPr/>
          <p:nvPr/>
        </p:nvSpPr>
        <p:spPr>
          <a:xfrm>
            <a:off x="2546671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C0772-6C37-4E2B-85A3-37165BD4A1C1}"/>
              </a:ext>
            </a:extLst>
          </p:cNvPr>
          <p:cNvSpPr/>
          <p:nvPr/>
        </p:nvSpPr>
        <p:spPr>
          <a:xfrm>
            <a:off x="8391901" y="3538896"/>
            <a:ext cx="1545667" cy="230832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</a:p>
          <a:p>
            <a:r>
              <a:rPr lang="en-SG" sz="2400" dirty="0"/>
              <a:t>5 </a:t>
            </a:r>
            <a:r>
              <a:rPr lang="ja-JP" altLang="en-US" sz="2400" dirty="0"/>
              <a:t>→ </a:t>
            </a:r>
            <a:r>
              <a:rPr lang="en-SG" altLang="ja-JP" sz="2400" dirty="0"/>
              <a:t>2: 50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6: 20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1: 30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19002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E72-2574-4C80-9B07-537F2225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</a:t>
            </a:r>
            <a:r>
              <a:rPr lang="en-SG" b="1" dirty="0">
                <a:solidFill>
                  <a:schemeClr val="accent1"/>
                </a:solidFill>
              </a:rPr>
              <a:t>representation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BD15-BD8B-4993-A7D8-16A774728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878552"/>
          </a:xfrm>
        </p:spPr>
        <p:txBody>
          <a:bodyPr/>
          <a:lstStyle/>
          <a:p>
            <a:r>
              <a:rPr lang="en-SG" dirty="0"/>
              <a:t>Similarly, have an edge from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 to 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 with weight -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More convenient than keeping track of the edges' directions.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1A57C-C8F7-4080-8C2F-F3DB111AF36F}"/>
              </a:ext>
            </a:extLst>
          </p:cNvPr>
          <p:cNvSpPr txBox="1"/>
          <p:nvPr/>
        </p:nvSpPr>
        <p:spPr>
          <a:xfrm>
            <a:off x="1447799" y="3074014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N</a:t>
            </a:r>
            <a:r>
              <a:rPr lang="en-SG" sz="2400" dirty="0"/>
              <a:t> = 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95F7C9-505B-43E2-81AA-4796FC36A697}"/>
              </a:ext>
            </a:extLst>
          </p:cNvPr>
          <p:cNvCxnSpPr>
            <a:cxnSpLocks/>
          </p:cNvCxnSpPr>
          <p:nvPr/>
        </p:nvCxnSpPr>
        <p:spPr>
          <a:xfrm>
            <a:off x="4142799" y="341106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AE1CFC-D894-4112-8721-AC300DC4C77B}"/>
              </a:ext>
            </a:extLst>
          </p:cNvPr>
          <p:cNvCxnSpPr>
            <a:cxnSpLocks/>
          </p:cNvCxnSpPr>
          <p:nvPr/>
        </p:nvCxnSpPr>
        <p:spPr>
          <a:xfrm flipH="1" flipV="1">
            <a:off x="4077272" y="3569256"/>
            <a:ext cx="778646" cy="387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7AC88A-2084-43F8-A5DD-E255C62843BF}"/>
              </a:ext>
            </a:extLst>
          </p:cNvPr>
          <p:cNvCxnSpPr>
            <a:cxnSpLocks/>
          </p:cNvCxnSpPr>
          <p:nvPr/>
        </p:nvCxnSpPr>
        <p:spPr>
          <a:xfrm>
            <a:off x="5237838" y="4114582"/>
            <a:ext cx="122158" cy="898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8AA797-5DA6-485F-9CF3-0A6D0C2904D1}"/>
              </a:ext>
            </a:extLst>
          </p:cNvPr>
          <p:cNvCxnSpPr>
            <a:cxnSpLocks/>
          </p:cNvCxnSpPr>
          <p:nvPr/>
        </p:nvCxnSpPr>
        <p:spPr>
          <a:xfrm flipH="1" flipV="1">
            <a:off x="5079642" y="4180109"/>
            <a:ext cx="122157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8BF7-0CAB-47FE-8979-4059C3345125}"/>
              </a:ext>
            </a:extLst>
          </p:cNvPr>
          <p:cNvCxnSpPr>
            <a:cxnSpLocks/>
          </p:cNvCxnSpPr>
          <p:nvPr/>
        </p:nvCxnSpPr>
        <p:spPr>
          <a:xfrm flipV="1">
            <a:off x="4728168" y="5394701"/>
            <a:ext cx="473631" cy="740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5B9185-D353-4CF2-B4D2-DBB5D1C4C9FB}"/>
              </a:ext>
            </a:extLst>
          </p:cNvPr>
          <p:cNvCxnSpPr>
            <a:cxnSpLocks/>
          </p:cNvCxnSpPr>
          <p:nvPr/>
        </p:nvCxnSpPr>
        <p:spPr>
          <a:xfrm flipH="1">
            <a:off x="4793695" y="5460228"/>
            <a:ext cx="566301" cy="8326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DA2DD-3793-4EB0-B128-1BCF9B88E9E0}"/>
              </a:ext>
            </a:extLst>
          </p:cNvPr>
          <p:cNvCxnSpPr>
            <a:cxnSpLocks/>
          </p:cNvCxnSpPr>
          <p:nvPr/>
        </p:nvCxnSpPr>
        <p:spPr>
          <a:xfrm flipV="1">
            <a:off x="3282163" y="4049055"/>
            <a:ext cx="1573755" cy="20201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8B7747-9252-40C2-AFB8-77688E5FE0ED}"/>
              </a:ext>
            </a:extLst>
          </p:cNvPr>
          <p:cNvCxnSpPr>
            <a:cxnSpLocks/>
          </p:cNvCxnSpPr>
          <p:nvPr/>
        </p:nvCxnSpPr>
        <p:spPr>
          <a:xfrm flipH="1">
            <a:off x="3440359" y="4157554"/>
            <a:ext cx="1540915" cy="1977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6F6A44-C5B3-42CE-84C0-660FA04B935E}"/>
              </a:ext>
            </a:extLst>
          </p:cNvPr>
          <p:cNvCxnSpPr>
            <a:cxnSpLocks/>
          </p:cNvCxnSpPr>
          <p:nvPr/>
        </p:nvCxnSpPr>
        <p:spPr>
          <a:xfrm flipH="1">
            <a:off x="2994118" y="3569256"/>
            <a:ext cx="766761" cy="387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FEE565-9D75-426D-A1AB-5F22000366D2}"/>
              </a:ext>
            </a:extLst>
          </p:cNvPr>
          <p:cNvCxnSpPr>
            <a:cxnSpLocks/>
          </p:cNvCxnSpPr>
          <p:nvPr/>
        </p:nvCxnSpPr>
        <p:spPr>
          <a:xfrm flipH="1">
            <a:off x="2636352" y="4180109"/>
            <a:ext cx="134043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F6A3D2-F3D9-4DF1-B824-FF7BA7D94BD8}"/>
              </a:ext>
            </a:extLst>
          </p:cNvPr>
          <p:cNvCxnSpPr>
            <a:cxnSpLocks/>
          </p:cNvCxnSpPr>
          <p:nvPr/>
        </p:nvCxnSpPr>
        <p:spPr>
          <a:xfrm flipV="1">
            <a:off x="2478156" y="4114582"/>
            <a:ext cx="134042" cy="898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0257CC-A23A-443B-9817-28E3C3E0D15D}"/>
              </a:ext>
            </a:extLst>
          </p:cNvPr>
          <p:cNvCxnSpPr>
            <a:cxnSpLocks/>
          </p:cNvCxnSpPr>
          <p:nvPr/>
        </p:nvCxnSpPr>
        <p:spPr>
          <a:xfrm flipV="1">
            <a:off x="2928591" y="341106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DF107F-FFB6-4DB1-813C-2C6B87FF9D42}"/>
              </a:ext>
            </a:extLst>
          </p:cNvPr>
          <p:cNvSpPr txBox="1"/>
          <p:nvPr/>
        </p:nvSpPr>
        <p:spPr>
          <a:xfrm>
            <a:off x="4370573" y="327457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FE2660-4F19-4240-96E9-874982205287}"/>
              </a:ext>
            </a:extLst>
          </p:cNvPr>
          <p:cNvSpPr txBox="1"/>
          <p:nvPr/>
        </p:nvSpPr>
        <p:spPr>
          <a:xfrm>
            <a:off x="4024640" y="372745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7CAC81-7978-4F1E-A1DC-FC6F03EFC933}"/>
              </a:ext>
            </a:extLst>
          </p:cNvPr>
          <p:cNvSpPr txBox="1"/>
          <p:nvPr/>
        </p:nvSpPr>
        <p:spPr>
          <a:xfrm>
            <a:off x="5237838" y="433612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A92B31-86AF-49D2-8016-01D439138F78}"/>
              </a:ext>
            </a:extLst>
          </p:cNvPr>
          <p:cNvSpPr txBox="1"/>
          <p:nvPr/>
        </p:nvSpPr>
        <p:spPr>
          <a:xfrm>
            <a:off x="4762304" y="45334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BD9DCD-315E-4101-A910-5D9E4BD8535A}"/>
              </a:ext>
            </a:extLst>
          </p:cNvPr>
          <p:cNvSpPr txBox="1"/>
          <p:nvPr/>
        </p:nvSpPr>
        <p:spPr>
          <a:xfrm>
            <a:off x="5045454" y="575794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1FE50C-8A88-4EE0-820D-CA256CAF26EB}"/>
              </a:ext>
            </a:extLst>
          </p:cNvPr>
          <p:cNvSpPr txBox="1"/>
          <p:nvPr/>
        </p:nvSpPr>
        <p:spPr>
          <a:xfrm>
            <a:off x="4515573" y="548111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DA9833-DF18-40F8-A1E0-E5BE71FD14A5}"/>
              </a:ext>
            </a:extLst>
          </p:cNvPr>
          <p:cNvSpPr txBox="1"/>
          <p:nvPr/>
        </p:nvSpPr>
        <p:spPr>
          <a:xfrm>
            <a:off x="3760879" y="47017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698408-5A13-4EA7-8DEE-AC947CB7FDC0}"/>
              </a:ext>
            </a:extLst>
          </p:cNvPr>
          <p:cNvSpPr txBox="1"/>
          <p:nvPr/>
        </p:nvSpPr>
        <p:spPr>
          <a:xfrm>
            <a:off x="4159463" y="499493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0561B1-C39C-44CB-B2A1-4AE51C9C8854}"/>
              </a:ext>
            </a:extLst>
          </p:cNvPr>
          <p:cNvSpPr txBox="1"/>
          <p:nvPr/>
        </p:nvSpPr>
        <p:spPr>
          <a:xfrm>
            <a:off x="2946713" y="33263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E40B72-023F-4A3B-982A-D5DD37ABA685}"/>
              </a:ext>
            </a:extLst>
          </p:cNvPr>
          <p:cNvSpPr txBox="1"/>
          <p:nvPr/>
        </p:nvSpPr>
        <p:spPr>
          <a:xfrm>
            <a:off x="3239153" y="36926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DB8C4B-C311-4B7A-A1AD-04C8704CE01B}"/>
              </a:ext>
            </a:extLst>
          </p:cNvPr>
          <p:cNvSpPr txBox="1"/>
          <p:nvPr/>
        </p:nvSpPr>
        <p:spPr>
          <a:xfrm>
            <a:off x="2657904" y="445654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08C2B4C-5A4D-4EF9-A236-62A28A18A153}"/>
              </a:ext>
            </a:extLst>
          </p:cNvPr>
          <p:cNvSpPr txBox="1"/>
          <p:nvPr/>
        </p:nvSpPr>
        <p:spPr>
          <a:xfrm>
            <a:off x="2072283" y="436533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89E855-B5E8-460B-A664-D8BC345A57E0}"/>
              </a:ext>
            </a:extLst>
          </p:cNvPr>
          <p:cNvSpPr/>
          <p:nvPr/>
        </p:nvSpPr>
        <p:spPr>
          <a:xfrm>
            <a:off x="3695352" y="318733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3461C7-FFC3-45F0-9107-044F09EC8325}"/>
              </a:ext>
            </a:extLst>
          </p:cNvPr>
          <p:cNvSpPr/>
          <p:nvPr/>
        </p:nvSpPr>
        <p:spPr>
          <a:xfrm>
            <a:off x="4855918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AA74AF5-A8B0-44E5-A32A-55E9615BAD95}"/>
              </a:ext>
            </a:extLst>
          </p:cNvPr>
          <p:cNvSpPr/>
          <p:nvPr/>
        </p:nvSpPr>
        <p:spPr>
          <a:xfrm>
            <a:off x="513627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3CB9A3-5F2A-46CF-9CAA-8550A5ADABD1}"/>
              </a:ext>
            </a:extLst>
          </p:cNvPr>
          <p:cNvSpPr/>
          <p:nvPr/>
        </p:nvSpPr>
        <p:spPr>
          <a:xfrm>
            <a:off x="4346248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58C235-785D-49C7-8CBC-521CB87D2494}"/>
              </a:ext>
            </a:extLst>
          </p:cNvPr>
          <p:cNvSpPr/>
          <p:nvPr/>
        </p:nvSpPr>
        <p:spPr>
          <a:xfrm>
            <a:off x="3058439" y="60691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E6A0B87-4527-475C-B762-6245C0FB8E17}"/>
              </a:ext>
            </a:extLst>
          </p:cNvPr>
          <p:cNvSpPr/>
          <p:nvPr/>
        </p:nvSpPr>
        <p:spPr>
          <a:xfrm>
            <a:off x="2254432" y="501278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579E89-15CB-4C5F-99C1-6D2439204554}"/>
              </a:ext>
            </a:extLst>
          </p:cNvPr>
          <p:cNvSpPr/>
          <p:nvPr/>
        </p:nvSpPr>
        <p:spPr>
          <a:xfrm>
            <a:off x="2546671" y="373266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5A48FA-763D-4877-8CAE-9F95615C8FED}"/>
              </a:ext>
            </a:extLst>
          </p:cNvPr>
          <p:cNvSpPr/>
          <p:nvPr/>
        </p:nvSpPr>
        <p:spPr>
          <a:xfrm>
            <a:off x="8391901" y="3538896"/>
            <a:ext cx="1545667" cy="230832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SG" sz="2400" dirty="0"/>
              <a:t>1 </a:t>
            </a:r>
            <a:r>
              <a:rPr lang="ja-JP" altLang="en-US" sz="2400" dirty="0"/>
              <a:t>→ </a:t>
            </a:r>
            <a:r>
              <a:rPr lang="en-SG" altLang="ja-JP" sz="2400" dirty="0"/>
              <a:t>2: 10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2: 30</a:t>
            </a:r>
          </a:p>
          <a:p>
            <a:r>
              <a:rPr lang="en-SG" sz="2400" dirty="0"/>
              <a:t>3 </a:t>
            </a:r>
            <a:r>
              <a:rPr lang="ja-JP" altLang="en-US" sz="2400" dirty="0"/>
              <a:t>→ </a:t>
            </a:r>
            <a:r>
              <a:rPr lang="en-SG" altLang="ja-JP" sz="2400" dirty="0"/>
              <a:t>4: 10</a:t>
            </a:r>
          </a:p>
          <a:p>
            <a:r>
              <a:rPr lang="en-SG" sz="2400" dirty="0"/>
              <a:t>5 </a:t>
            </a:r>
            <a:r>
              <a:rPr lang="ja-JP" altLang="en-US" sz="2400" dirty="0"/>
              <a:t>→ </a:t>
            </a:r>
            <a:r>
              <a:rPr lang="en-SG" altLang="ja-JP" sz="2400" dirty="0"/>
              <a:t>2: 50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6: 20</a:t>
            </a:r>
          </a:p>
          <a:p>
            <a:r>
              <a:rPr lang="en-SG" sz="2400" dirty="0"/>
              <a:t>7 </a:t>
            </a:r>
            <a:r>
              <a:rPr lang="ja-JP" altLang="en-US" sz="2400" dirty="0"/>
              <a:t>→ </a:t>
            </a:r>
            <a:r>
              <a:rPr lang="en-SG" altLang="ja-JP" sz="2400" dirty="0"/>
              <a:t>1: 30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9695370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013A-DF1B-4253-9046-F64A7301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</a:t>
            </a:r>
            <a:r>
              <a:rPr lang="en-SG" b="1" dirty="0">
                <a:solidFill>
                  <a:schemeClr val="accent1"/>
                </a:solidFill>
              </a:rPr>
              <a:t>representation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E5CA6-9920-442C-803A-FDA5B4F2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040386"/>
          </a:xfrm>
        </p:spPr>
        <p:txBody>
          <a:bodyPr>
            <a:normAutofit/>
          </a:bodyPr>
          <a:lstStyle/>
          <a:p>
            <a:r>
              <a:rPr lang="en-SG" dirty="0"/>
              <a:t>Using this graph, we can answer each query by finding a path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Y.</a:t>
            </a:r>
          </a:p>
          <a:p>
            <a:pPr lvl="1"/>
            <a:r>
              <a:rPr lang="en-SG" dirty="0"/>
              <a:t>The answer is the sum of the weights of the edges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</a:t>
            </a:r>
            <a:r>
              <a:rPr lang="en-SG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085849-5CFB-4D48-9571-39B156583750}"/>
              </a:ext>
            </a:extLst>
          </p:cNvPr>
          <p:cNvSpPr txBox="1"/>
          <p:nvPr/>
        </p:nvSpPr>
        <p:spPr>
          <a:xfrm>
            <a:off x="6571061" y="3798189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5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</a:p>
          <a:p>
            <a:pPr algn="ctr"/>
            <a:r>
              <a:rPr lang="en-SG" sz="2400" dirty="0"/>
              <a:t>Output: 50 - 30 + 10 = 30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17A2AA-71B0-482E-B25A-36797803F82E}"/>
              </a:ext>
            </a:extLst>
          </p:cNvPr>
          <p:cNvGrpSpPr/>
          <p:nvPr/>
        </p:nvGrpSpPr>
        <p:grpSpPr>
          <a:xfrm>
            <a:off x="2072283" y="3099748"/>
            <a:ext cx="3811881" cy="3606027"/>
            <a:chOff x="2072283" y="3099748"/>
            <a:chExt cx="3811881" cy="3606027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91924C-D7B3-4653-9410-D9A15B519855}"/>
                </a:ext>
              </a:extLst>
            </p:cNvPr>
            <p:cNvSpPr/>
            <p:nvPr/>
          </p:nvSpPr>
          <p:spPr>
            <a:xfrm>
              <a:off x="3695352" y="318733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80AB7B0-EFDF-4BD5-8751-702F40BE98EB}"/>
                </a:ext>
              </a:extLst>
            </p:cNvPr>
            <p:cNvSpPr/>
            <p:nvPr/>
          </p:nvSpPr>
          <p:spPr>
            <a:xfrm>
              <a:off x="225443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630984-74AF-4387-BE2A-7446D3AB312F}"/>
                </a:ext>
              </a:extLst>
            </p:cNvPr>
            <p:cNvSpPr/>
            <p:nvPr/>
          </p:nvSpPr>
          <p:spPr>
            <a:xfrm>
              <a:off x="2546671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7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7CBA90-384D-459F-9B1D-900514C58C73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99" y="3411060"/>
              <a:ext cx="778646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6E0C2B-35E8-4287-A675-0F7E1D7FB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7272" y="356925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558800-95D3-4367-8433-87415316EC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9642" y="4180109"/>
              <a:ext cx="122157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A9EBC7-E0B2-4822-894F-A2002D026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8168" y="5394701"/>
              <a:ext cx="473631" cy="740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4BA353-3801-4A67-A1DF-CBC6C4762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9" y="4157554"/>
              <a:ext cx="1540915" cy="1977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D8B375-A1E0-49EA-A865-CAB5BEC37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4118" y="356925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0BB956-1D27-4E1B-BB92-F6677398E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352" y="4180109"/>
              <a:ext cx="134043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884A7C-9AC7-4267-9DF5-B66F1190A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156" y="4114582"/>
              <a:ext cx="134042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5C4BA9-4456-4238-9702-CA8640936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8591" y="3411060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AB9543-F315-467B-ADB7-7525BB166033}"/>
                </a:ext>
              </a:extLst>
            </p:cNvPr>
            <p:cNvSpPr txBox="1"/>
            <p:nvPr/>
          </p:nvSpPr>
          <p:spPr>
            <a:xfrm>
              <a:off x="4370573" y="32745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4BEFAB-F0FB-4E87-A359-699A5023F763}"/>
                </a:ext>
              </a:extLst>
            </p:cNvPr>
            <p:cNvSpPr txBox="1"/>
            <p:nvPr/>
          </p:nvSpPr>
          <p:spPr>
            <a:xfrm>
              <a:off x="4024640" y="372745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30517D-5422-476B-BDEC-E39C224FFBF8}"/>
                </a:ext>
              </a:extLst>
            </p:cNvPr>
            <p:cNvSpPr txBox="1"/>
            <p:nvPr/>
          </p:nvSpPr>
          <p:spPr>
            <a:xfrm>
              <a:off x="4762304" y="453343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DFB425-A632-4A72-9BD2-47634AD0384F}"/>
                </a:ext>
              </a:extLst>
            </p:cNvPr>
            <p:cNvSpPr txBox="1"/>
            <p:nvPr/>
          </p:nvSpPr>
          <p:spPr>
            <a:xfrm>
              <a:off x="4515573" y="548111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8C4B52-2A76-4ED1-8F82-F9264550E0E8}"/>
                </a:ext>
              </a:extLst>
            </p:cNvPr>
            <p:cNvSpPr txBox="1"/>
            <p:nvPr/>
          </p:nvSpPr>
          <p:spPr>
            <a:xfrm>
              <a:off x="4159463" y="499493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42E2C5-8293-4538-848B-95389946BCDC}"/>
                </a:ext>
              </a:extLst>
            </p:cNvPr>
            <p:cNvSpPr txBox="1"/>
            <p:nvPr/>
          </p:nvSpPr>
          <p:spPr>
            <a:xfrm>
              <a:off x="2946713" y="332638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88D47-E76D-4DF6-B602-A2136FF0316F}"/>
                </a:ext>
              </a:extLst>
            </p:cNvPr>
            <p:cNvSpPr txBox="1"/>
            <p:nvPr/>
          </p:nvSpPr>
          <p:spPr>
            <a:xfrm>
              <a:off x="3239153" y="369262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B17498-0DB4-4E5E-812C-DC8A1871870A}"/>
                </a:ext>
              </a:extLst>
            </p:cNvPr>
            <p:cNvSpPr txBox="1"/>
            <p:nvPr/>
          </p:nvSpPr>
          <p:spPr>
            <a:xfrm>
              <a:off x="2657904" y="445654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20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8DAEC5-4543-4583-9A8F-443883291FD9}"/>
                </a:ext>
              </a:extLst>
            </p:cNvPr>
            <p:cNvSpPr txBox="1"/>
            <p:nvPr/>
          </p:nvSpPr>
          <p:spPr>
            <a:xfrm>
              <a:off x="2072283" y="4365333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580600-6219-4EE6-BF5D-F69BC9F295D7}"/>
                </a:ext>
              </a:extLst>
            </p:cNvPr>
            <p:cNvSpPr/>
            <p:nvPr/>
          </p:nvSpPr>
          <p:spPr>
            <a:xfrm>
              <a:off x="2120261" y="3099748"/>
              <a:ext cx="3763903" cy="3606027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37204C-B8B4-4437-8646-DBF62429F678}"/>
                </a:ext>
              </a:extLst>
            </p:cNvPr>
            <p:cNvCxnSpPr>
              <a:cxnSpLocks/>
            </p:cNvCxnSpPr>
            <p:nvPr/>
          </p:nvCxnSpPr>
          <p:spPr>
            <a:xfrm>
              <a:off x="5237838" y="4114582"/>
              <a:ext cx="122158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63500">
                <a:srgbClr val="FFC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CB077E0-B49C-4C2A-9DDE-3FE7E0A98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3695" y="5460228"/>
              <a:ext cx="566301" cy="83267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3475C79-71EC-4A6F-B9CE-73DCB988D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2163" y="4049055"/>
              <a:ext cx="1573755" cy="202012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AAA907-7AB3-4FFD-AC61-9DC905250FBD}"/>
                </a:ext>
              </a:extLst>
            </p:cNvPr>
            <p:cNvSpPr txBox="1"/>
            <p:nvPr/>
          </p:nvSpPr>
          <p:spPr>
            <a:xfrm>
              <a:off x="5237838" y="433612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036E64-2AC9-4901-ABCA-37A9E69ADFCB}"/>
                </a:ext>
              </a:extLst>
            </p:cNvPr>
            <p:cNvSpPr txBox="1"/>
            <p:nvPr/>
          </p:nvSpPr>
          <p:spPr>
            <a:xfrm>
              <a:off x="5045454" y="575794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63394C-C1FF-421E-B55B-BD1CE4F8BB49}"/>
                </a:ext>
              </a:extLst>
            </p:cNvPr>
            <p:cNvSpPr txBox="1"/>
            <p:nvPr/>
          </p:nvSpPr>
          <p:spPr>
            <a:xfrm>
              <a:off x="3760879" y="470176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872012B-339D-4401-BA53-2D1EE08C418D}"/>
                </a:ext>
              </a:extLst>
            </p:cNvPr>
            <p:cNvSpPr/>
            <p:nvPr/>
          </p:nvSpPr>
          <p:spPr>
            <a:xfrm>
              <a:off x="4855918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D9375B9-A8B2-441B-A6CC-85F2D7B914FA}"/>
                </a:ext>
              </a:extLst>
            </p:cNvPr>
            <p:cNvSpPr/>
            <p:nvPr/>
          </p:nvSpPr>
          <p:spPr>
            <a:xfrm>
              <a:off x="513627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7A580F2-BE8D-4AD9-BCB5-8D3641573E8C}"/>
                </a:ext>
              </a:extLst>
            </p:cNvPr>
            <p:cNvSpPr/>
            <p:nvPr/>
          </p:nvSpPr>
          <p:spPr>
            <a:xfrm>
              <a:off x="4346248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9B2EEE9-377A-48BE-9103-23689939B8AB}"/>
                </a:ext>
              </a:extLst>
            </p:cNvPr>
            <p:cNvSpPr/>
            <p:nvPr/>
          </p:nvSpPr>
          <p:spPr>
            <a:xfrm>
              <a:off x="3058439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8977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8D64B6C-3D64-44ED-83C8-97E881F63EE2}"/>
              </a:ext>
            </a:extLst>
          </p:cNvPr>
          <p:cNvSpPr txBox="1"/>
          <p:nvPr/>
        </p:nvSpPr>
        <p:spPr>
          <a:xfrm>
            <a:off x="1603556" y="206143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5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</a:p>
          <a:p>
            <a:pPr algn="ctr"/>
            <a:r>
              <a:rPr lang="en-SG" sz="2400" dirty="0"/>
              <a:t>Output: 50 - 30 + 10 = 30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868D07F-E9D7-489F-92EF-75D9C680F595}"/>
              </a:ext>
            </a:extLst>
          </p:cNvPr>
          <p:cNvSpPr/>
          <p:nvPr/>
        </p:nvSpPr>
        <p:spPr>
          <a:xfrm>
            <a:off x="6760724" y="1864403"/>
            <a:ext cx="5021701" cy="3583085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algorithm can we use to find </a:t>
            </a:r>
            <a:r>
              <a:rPr kumimoji="0" lang="en-SG" sz="22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path</a:t>
            </a:r>
            <a:r>
              <a:rPr kumimoji="0" lang="en-SG" sz="2200" i="0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between two vertices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and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</a:t>
            </a:r>
            <a:r>
              <a:rPr kumimoji="0" lang="en-SG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in a directed, weighted graph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Breadt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h-First Search (BFS)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Depth-First Search (DFS)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Dijkstra's Algorithm</a:t>
            </a:r>
            <a:endParaRPr lang="en-SG" sz="2200" dirty="0">
              <a:solidFill>
                <a:schemeClr val="tx1"/>
              </a:solidFill>
              <a:latin typeface="Tw Cen MT" panose="020B0602020104020603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Kruskal's Algorithm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 err="1">
                <a:solidFill>
                  <a:schemeClr val="tx1"/>
                </a:solidFill>
                <a:latin typeface="Tw Cen MT" panose="020B0602020104020603"/>
              </a:rPr>
              <a:t>Kosaraju's</a:t>
            </a:r>
            <a:r>
              <a:rPr lang="en-SG" sz="2200" dirty="0">
                <a:solidFill>
                  <a:schemeClr val="tx1"/>
                </a:solidFill>
                <a:latin typeface="Tw Cen MT" panose="020B0602020104020603"/>
              </a:rPr>
              <a:t> SCC contraction algorithm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 err="1">
                <a:solidFill>
                  <a:schemeClr val="tx1"/>
                </a:solidFill>
                <a:latin typeface="Tw Cen MT" panose="020B0602020104020603"/>
              </a:rPr>
              <a:t>Tarjan's</a:t>
            </a:r>
            <a:r>
              <a:rPr lang="en-SG" sz="2200" dirty="0">
                <a:solidFill>
                  <a:schemeClr val="tx1"/>
                </a:solidFill>
                <a:latin typeface="Tw Cen MT" panose="020B0602020104020603"/>
              </a:rPr>
              <a:t> bridge-finding algorithm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21FF587-D39B-4B03-A964-8682A85A67B8}"/>
              </a:ext>
            </a:extLst>
          </p:cNvPr>
          <p:cNvGrpSpPr/>
          <p:nvPr/>
        </p:nvGrpSpPr>
        <p:grpSpPr>
          <a:xfrm>
            <a:off x="1619396" y="3099748"/>
            <a:ext cx="3811881" cy="3606027"/>
            <a:chOff x="2072283" y="3099748"/>
            <a:chExt cx="3811881" cy="360602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8635B0-A96F-44A9-8D90-518E23BAA96A}"/>
                </a:ext>
              </a:extLst>
            </p:cNvPr>
            <p:cNvSpPr/>
            <p:nvPr/>
          </p:nvSpPr>
          <p:spPr>
            <a:xfrm>
              <a:off x="3695352" y="318733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1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AC6235F-B9A5-4AC1-A718-F7A4CCD5A723}"/>
                </a:ext>
              </a:extLst>
            </p:cNvPr>
            <p:cNvSpPr/>
            <p:nvPr/>
          </p:nvSpPr>
          <p:spPr>
            <a:xfrm>
              <a:off x="225443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6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60E5D31-F0FC-47D4-A8C9-8FB451BE8466}"/>
                </a:ext>
              </a:extLst>
            </p:cNvPr>
            <p:cNvSpPr/>
            <p:nvPr/>
          </p:nvSpPr>
          <p:spPr>
            <a:xfrm>
              <a:off x="2546671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7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F314887-2BB1-4A3E-AE03-E755B54C3529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99" y="3411060"/>
              <a:ext cx="778646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0128EBE-0B42-4CBD-A0FA-56EE0C8534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7272" y="356925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E999E0E-FE7A-44E0-A4C3-0A9A7BB327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9642" y="4180109"/>
              <a:ext cx="122157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4D325EC-F8A3-4461-9516-076BA18B6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8168" y="5394701"/>
              <a:ext cx="473631" cy="740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AE600DD-757D-4651-987C-E273D8A8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9" y="4157554"/>
              <a:ext cx="1540915" cy="1977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D740B26-3700-485C-9D94-AE8CB8D04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4118" y="356925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4B24BCC-E81E-4B0D-9DA7-CE94C91B7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352" y="4180109"/>
              <a:ext cx="134043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BD1CAAE4-51E8-4288-809C-6C01CC88B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156" y="4114582"/>
              <a:ext cx="134042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0D0B383-12C1-420D-8C28-8E508B0FE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8591" y="3411060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A080A4B-854A-4BDD-8DD0-9AD42CA6ECF4}"/>
                </a:ext>
              </a:extLst>
            </p:cNvPr>
            <p:cNvSpPr txBox="1"/>
            <p:nvPr/>
          </p:nvSpPr>
          <p:spPr>
            <a:xfrm>
              <a:off x="4370573" y="32745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E92D173-3A7D-47C3-82A1-307E2B832D20}"/>
                </a:ext>
              </a:extLst>
            </p:cNvPr>
            <p:cNvSpPr txBox="1"/>
            <p:nvPr/>
          </p:nvSpPr>
          <p:spPr>
            <a:xfrm>
              <a:off x="4024640" y="372745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3644968-71B5-4226-A5B4-B99D240515DF}"/>
                </a:ext>
              </a:extLst>
            </p:cNvPr>
            <p:cNvSpPr txBox="1"/>
            <p:nvPr/>
          </p:nvSpPr>
          <p:spPr>
            <a:xfrm>
              <a:off x="4762304" y="453343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8C1ED73-95C3-4D55-9614-F028E469808F}"/>
                </a:ext>
              </a:extLst>
            </p:cNvPr>
            <p:cNvSpPr txBox="1"/>
            <p:nvPr/>
          </p:nvSpPr>
          <p:spPr>
            <a:xfrm>
              <a:off x="4515573" y="548111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7F70350-31C2-45D6-B2DB-1EA0050F10DB}"/>
                </a:ext>
              </a:extLst>
            </p:cNvPr>
            <p:cNvSpPr txBox="1"/>
            <p:nvPr/>
          </p:nvSpPr>
          <p:spPr>
            <a:xfrm>
              <a:off x="4159463" y="499493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-50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E4BB766-9E9C-4616-A78A-39D7CAF83F10}"/>
                </a:ext>
              </a:extLst>
            </p:cNvPr>
            <p:cNvSpPr txBox="1"/>
            <p:nvPr/>
          </p:nvSpPr>
          <p:spPr>
            <a:xfrm>
              <a:off x="2946713" y="332638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3AC6733-6B18-4E71-AC2A-417971383944}"/>
                </a:ext>
              </a:extLst>
            </p:cNvPr>
            <p:cNvSpPr txBox="1"/>
            <p:nvPr/>
          </p:nvSpPr>
          <p:spPr>
            <a:xfrm>
              <a:off x="3239153" y="369262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0A14AFC-6C1F-4DCC-8792-14F1851FBF56}"/>
                </a:ext>
              </a:extLst>
            </p:cNvPr>
            <p:cNvSpPr txBox="1"/>
            <p:nvPr/>
          </p:nvSpPr>
          <p:spPr>
            <a:xfrm>
              <a:off x="2657904" y="445654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20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A2D74B1-FAA6-474D-A95B-E638AB8CD288}"/>
                </a:ext>
              </a:extLst>
            </p:cNvPr>
            <p:cNvSpPr txBox="1"/>
            <p:nvPr/>
          </p:nvSpPr>
          <p:spPr>
            <a:xfrm>
              <a:off x="2072283" y="4365333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60825F2-BFEF-44A9-B8DA-CEF324ED555C}"/>
                </a:ext>
              </a:extLst>
            </p:cNvPr>
            <p:cNvSpPr/>
            <p:nvPr/>
          </p:nvSpPr>
          <p:spPr>
            <a:xfrm>
              <a:off x="2120261" y="3099748"/>
              <a:ext cx="3763903" cy="3606027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2484B170-3477-4F86-83A2-BE4580099965}"/>
                </a:ext>
              </a:extLst>
            </p:cNvPr>
            <p:cNvCxnSpPr>
              <a:cxnSpLocks/>
            </p:cNvCxnSpPr>
            <p:nvPr/>
          </p:nvCxnSpPr>
          <p:spPr>
            <a:xfrm>
              <a:off x="5237838" y="4114582"/>
              <a:ext cx="122158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63500">
                <a:srgbClr val="FFC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3226492-E6E5-42F9-BC82-0BACC3B79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3695" y="5460228"/>
              <a:ext cx="566301" cy="83267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E8B0F4A5-B9D7-4EFB-A8DA-507C77999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2163" y="4049055"/>
              <a:ext cx="1573755" cy="202012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6342540-1C4C-47F7-9B92-6DF63D9B4100}"/>
                </a:ext>
              </a:extLst>
            </p:cNvPr>
            <p:cNvSpPr txBox="1"/>
            <p:nvPr/>
          </p:nvSpPr>
          <p:spPr>
            <a:xfrm>
              <a:off x="5237838" y="433612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3DB277-D6F3-4ABA-ABCB-67C75F871E38}"/>
                </a:ext>
              </a:extLst>
            </p:cNvPr>
            <p:cNvSpPr txBox="1"/>
            <p:nvPr/>
          </p:nvSpPr>
          <p:spPr>
            <a:xfrm>
              <a:off x="5045454" y="575794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171B842-33F1-4EC5-8814-7269C9F3A60F}"/>
                </a:ext>
              </a:extLst>
            </p:cNvPr>
            <p:cNvSpPr txBox="1"/>
            <p:nvPr/>
          </p:nvSpPr>
          <p:spPr>
            <a:xfrm>
              <a:off x="3760879" y="470176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00B8952-D0BA-4AA5-AD6C-373C2A3463A4}"/>
                </a:ext>
              </a:extLst>
            </p:cNvPr>
            <p:cNvSpPr/>
            <p:nvPr/>
          </p:nvSpPr>
          <p:spPr>
            <a:xfrm>
              <a:off x="4855918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7F8719A-432A-4F75-9D24-9CB28091BFC6}"/>
                </a:ext>
              </a:extLst>
            </p:cNvPr>
            <p:cNvSpPr/>
            <p:nvPr/>
          </p:nvSpPr>
          <p:spPr>
            <a:xfrm>
              <a:off x="513627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3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0A042E4-C8E2-466B-8556-9E262C834F7B}"/>
                </a:ext>
              </a:extLst>
            </p:cNvPr>
            <p:cNvSpPr/>
            <p:nvPr/>
          </p:nvSpPr>
          <p:spPr>
            <a:xfrm>
              <a:off x="4346248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96C8CD6-85F1-41B0-BAF7-2DA9D0406E43}"/>
                </a:ext>
              </a:extLst>
            </p:cNvPr>
            <p:cNvSpPr/>
            <p:nvPr/>
          </p:nvSpPr>
          <p:spPr>
            <a:xfrm>
              <a:off x="3058439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2209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8D64B6C-3D64-44ED-83C8-97E881F63EE2}"/>
              </a:ext>
            </a:extLst>
          </p:cNvPr>
          <p:cNvSpPr txBox="1"/>
          <p:nvPr/>
        </p:nvSpPr>
        <p:spPr>
          <a:xfrm>
            <a:off x="1603556" y="206143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5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</a:p>
          <a:p>
            <a:pPr algn="ctr"/>
            <a:r>
              <a:rPr lang="en-SG" sz="2400" dirty="0"/>
              <a:t>Output: 50 - 30 + 10 = 30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868D07F-E9D7-489F-92EF-75D9C680F595}"/>
              </a:ext>
            </a:extLst>
          </p:cNvPr>
          <p:cNvSpPr/>
          <p:nvPr/>
        </p:nvSpPr>
        <p:spPr>
          <a:xfrm>
            <a:off x="6760724" y="1864403"/>
            <a:ext cx="5021701" cy="3583085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What algorithm can we use to find </a:t>
            </a:r>
            <a:r>
              <a:rPr kumimoji="0" lang="en-SG" sz="22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path</a:t>
            </a:r>
            <a:r>
              <a:rPr kumimoji="0" lang="en-SG" sz="2200" i="0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between two vertices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and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</a:t>
            </a:r>
            <a:r>
              <a:rPr kumimoji="0" lang="en-SG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in a directed, weighted graph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Breadt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h-First Search (BFS)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Depth-First Search (DFS)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Dijkstra's Algorithm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Kruskal's Algorithm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/>
              </a:rPr>
              <a:t>Kosaraju's</a:t>
            </a:r>
            <a:r>
              <a:rPr lang="en-SG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/>
              </a:rPr>
              <a:t> SCC contraction algorithm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Tw Cen MT" panose="020B0602020104020603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/>
              </a:rPr>
              <a:t>Tarjan's</a:t>
            </a:r>
            <a:r>
              <a:rPr lang="en-SG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Tw Cen MT" panose="020B0602020104020603"/>
              </a:rPr>
              <a:t> bridge-finding algorithm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Tw Cen MT" panose="020B0602020104020603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D34C5F-1F61-475C-BAB7-800D359B9080}"/>
              </a:ext>
            </a:extLst>
          </p:cNvPr>
          <p:cNvSpPr/>
          <p:nvPr/>
        </p:nvSpPr>
        <p:spPr>
          <a:xfrm>
            <a:off x="6872282" y="3284096"/>
            <a:ext cx="3509968" cy="73638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35C9B29-DEC0-4A6A-9B5C-3B137C615206}"/>
              </a:ext>
            </a:extLst>
          </p:cNvPr>
          <p:cNvSpPr/>
          <p:nvPr/>
        </p:nvSpPr>
        <p:spPr>
          <a:xfrm>
            <a:off x="6268595" y="4161998"/>
            <a:ext cx="644774" cy="1595943"/>
          </a:xfrm>
          <a:custGeom>
            <a:avLst/>
            <a:gdLst>
              <a:gd name="connsiteX0" fmla="*/ 2342605 w 2342605"/>
              <a:gd name="connsiteY0" fmla="*/ 1907178 h 1907178"/>
              <a:gd name="connsiteX1" fmla="*/ 0 w 2342605"/>
              <a:gd name="connsiteY1" fmla="*/ 1907178 h 1907178"/>
              <a:gd name="connsiteX2" fmla="*/ 0 w 2342605"/>
              <a:gd name="connsiteY2" fmla="*/ 0 h 1907178"/>
              <a:gd name="connsiteX3" fmla="*/ 409303 w 2342605"/>
              <a:gd name="connsiteY3" fmla="*/ 0 h 1907178"/>
              <a:gd name="connsiteX0" fmla="*/ 644774 w 644774"/>
              <a:gd name="connsiteY0" fmla="*/ 1909559 h 1909559"/>
              <a:gd name="connsiteX1" fmla="*/ 0 w 644774"/>
              <a:gd name="connsiteY1" fmla="*/ 1907178 h 1909559"/>
              <a:gd name="connsiteX2" fmla="*/ 0 w 644774"/>
              <a:gd name="connsiteY2" fmla="*/ 0 h 1909559"/>
              <a:gd name="connsiteX3" fmla="*/ 409303 w 644774"/>
              <a:gd name="connsiteY3" fmla="*/ 0 h 190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774" h="1909559">
                <a:moveTo>
                  <a:pt x="644774" y="1909559"/>
                </a:moveTo>
                <a:lnTo>
                  <a:pt x="0" y="1907178"/>
                </a:lnTo>
                <a:lnTo>
                  <a:pt x="0" y="0"/>
                </a:lnTo>
                <a:lnTo>
                  <a:pt x="409303" y="0"/>
                </a:ln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9E1D6-337B-43AC-84B4-30DFB99B490E}"/>
              </a:ext>
            </a:extLst>
          </p:cNvPr>
          <p:cNvSpPr txBox="1"/>
          <p:nvPr/>
        </p:nvSpPr>
        <p:spPr>
          <a:xfrm>
            <a:off x="6872282" y="5564210"/>
            <a:ext cx="441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srgbClr val="3E8853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This works too, but we don't need </a:t>
            </a:r>
            <a:r>
              <a:rPr lang="en-SG" i="1" dirty="0">
                <a:solidFill>
                  <a:srgbClr val="3E8853"/>
                </a:solidFill>
                <a:latin typeface="Tw Cen MT" panose="020B0602020104020603"/>
              </a:rPr>
              <a:t>to go that far.</a:t>
            </a:r>
            <a:endParaRPr kumimoji="0" lang="en-SG" sz="1800" b="0" i="1" u="none" strike="noStrike" kern="1200" cap="none" spc="0" normalizeH="0" baseline="0" noProof="0" dirty="0">
              <a:ln>
                <a:noFill/>
              </a:ln>
              <a:solidFill>
                <a:srgbClr val="3E8853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64163D4-59B6-42D4-89BA-078683A3D46A}"/>
              </a:ext>
            </a:extLst>
          </p:cNvPr>
          <p:cNvSpPr/>
          <p:nvPr/>
        </p:nvSpPr>
        <p:spPr>
          <a:xfrm>
            <a:off x="6402638" y="4516534"/>
            <a:ext cx="498225" cy="1598324"/>
          </a:xfrm>
          <a:custGeom>
            <a:avLst/>
            <a:gdLst>
              <a:gd name="connsiteX0" fmla="*/ 2342605 w 2342605"/>
              <a:gd name="connsiteY0" fmla="*/ 1907178 h 1907178"/>
              <a:gd name="connsiteX1" fmla="*/ 0 w 2342605"/>
              <a:gd name="connsiteY1" fmla="*/ 1907178 h 1907178"/>
              <a:gd name="connsiteX2" fmla="*/ 0 w 2342605"/>
              <a:gd name="connsiteY2" fmla="*/ 0 h 1907178"/>
              <a:gd name="connsiteX3" fmla="*/ 409303 w 2342605"/>
              <a:gd name="connsiteY3" fmla="*/ 0 h 1907178"/>
              <a:gd name="connsiteX0" fmla="*/ 644774 w 644774"/>
              <a:gd name="connsiteY0" fmla="*/ 1909559 h 1909559"/>
              <a:gd name="connsiteX1" fmla="*/ 0 w 644774"/>
              <a:gd name="connsiteY1" fmla="*/ 1907178 h 1909559"/>
              <a:gd name="connsiteX2" fmla="*/ 0 w 644774"/>
              <a:gd name="connsiteY2" fmla="*/ 0 h 1909559"/>
              <a:gd name="connsiteX3" fmla="*/ 409303 w 644774"/>
              <a:gd name="connsiteY3" fmla="*/ 0 h 1909559"/>
              <a:gd name="connsiteX0" fmla="*/ 761193 w 761193"/>
              <a:gd name="connsiteY0" fmla="*/ 1912408 h 1912408"/>
              <a:gd name="connsiteX1" fmla="*/ 0 w 761193"/>
              <a:gd name="connsiteY1" fmla="*/ 1907178 h 1912408"/>
              <a:gd name="connsiteX2" fmla="*/ 0 w 761193"/>
              <a:gd name="connsiteY2" fmla="*/ 0 h 1912408"/>
              <a:gd name="connsiteX3" fmla="*/ 409303 w 761193"/>
              <a:gd name="connsiteY3" fmla="*/ 0 h 191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193" h="1912408">
                <a:moveTo>
                  <a:pt x="761193" y="1912408"/>
                </a:moveTo>
                <a:lnTo>
                  <a:pt x="0" y="1907178"/>
                </a:lnTo>
                <a:lnTo>
                  <a:pt x="0" y="0"/>
                </a:lnTo>
                <a:lnTo>
                  <a:pt x="409303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21D3F84-B0D0-43E2-A7B3-77741EB06821}"/>
              </a:ext>
            </a:extLst>
          </p:cNvPr>
          <p:cNvSpPr/>
          <p:nvPr/>
        </p:nvSpPr>
        <p:spPr>
          <a:xfrm>
            <a:off x="6402637" y="4848224"/>
            <a:ext cx="498225" cy="1266633"/>
          </a:xfrm>
          <a:custGeom>
            <a:avLst/>
            <a:gdLst>
              <a:gd name="connsiteX0" fmla="*/ 2342605 w 2342605"/>
              <a:gd name="connsiteY0" fmla="*/ 1907178 h 1907178"/>
              <a:gd name="connsiteX1" fmla="*/ 0 w 2342605"/>
              <a:gd name="connsiteY1" fmla="*/ 1907178 h 1907178"/>
              <a:gd name="connsiteX2" fmla="*/ 0 w 2342605"/>
              <a:gd name="connsiteY2" fmla="*/ 0 h 1907178"/>
              <a:gd name="connsiteX3" fmla="*/ 409303 w 2342605"/>
              <a:gd name="connsiteY3" fmla="*/ 0 h 1907178"/>
              <a:gd name="connsiteX0" fmla="*/ 644774 w 644774"/>
              <a:gd name="connsiteY0" fmla="*/ 1909559 h 1909559"/>
              <a:gd name="connsiteX1" fmla="*/ 0 w 644774"/>
              <a:gd name="connsiteY1" fmla="*/ 1907178 h 1909559"/>
              <a:gd name="connsiteX2" fmla="*/ 0 w 644774"/>
              <a:gd name="connsiteY2" fmla="*/ 0 h 1909559"/>
              <a:gd name="connsiteX3" fmla="*/ 409303 w 644774"/>
              <a:gd name="connsiteY3" fmla="*/ 0 h 1909559"/>
              <a:gd name="connsiteX0" fmla="*/ 761193 w 761193"/>
              <a:gd name="connsiteY0" fmla="*/ 1912408 h 1912408"/>
              <a:gd name="connsiteX1" fmla="*/ 0 w 761193"/>
              <a:gd name="connsiteY1" fmla="*/ 1907178 h 1912408"/>
              <a:gd name="connsiteX2" fmla="*/ 0 w 761193"/>
              <a:gd name="connsiteY2" fmla="*/ 0 h 1912408"/>
              <a:gd name="connsiteX3" fmla="*/ 409303 w 761193"/>
              <a:gd name="connsiteY3" fmla="*/ 0 h 191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193" h="1912408">
                <a:moveTo>
                  <a:pt x="761193" y="1912408"/>
                </a:moveTo>
                <a:lnTo>
                  <a:pt x="0" y="1907178"/>
                </a:lnTo>
                <a:lnTo>
                  <a:pt x="0" y="0"/>
                </a:lnTo>
                <a:lnTo>
                  <a:pt x="409303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E4B15DC-0DA8-47E3-AC84-53AED10D1BC5}"/>
              </a:ext>
            </a:extLst>
          </p:cNvPr>
          <p:cNvSpPr/>
          <p:nvPr/>
        </p:nvSpPr>
        <p:spPr>
          <a:xfrm>
            <a:off x="6402637" y="5188744"/>
            <a:ext cx="498225" cy="926112"/>
          </a:xfrm>
          <a:custGeom>
            <a:avLst/>
            <a:gdLst>
              <a:gd name="connsiteX0" fmla="*/ 2342605 w 2342605"/>
              <a:gd name="connsiteY0" fmla="*/ 1907178 h 1907178"/>
              <a:gd name="connsiteX1" fmla="*/ 0 w 2342605"/>
              <a:gd name="connsiteY1" fmla="*/ 1907178 h 1907178"/>
              <a:gd name="connsiteX2" fmla="*/ 0 w 2342605"/>
              <a:gd name="connsiteY2" fmla="*/ 0 h 1907178"/>
              <a:gd name="connsiteX3" fmla="*/ 409303 w 2342605"/>
              <a:gd name="connsiteY3" fmla="*/ 0 h 1907178"/>
              <a:gd name="connsiteX0" fmla="*/ 644774 w 644774"/>
              <a:gd name="connsiteY0" fmla="*/ 1909559 h 1909559"/>
              <a:gd name="connsiteX1" fmla="*/ 0 w 644774"/>
              <a:gd name="connsiteY1" fmla="*/ 1907178 h 1909559"/>
              <a:gd name="connsiteX2" fmla="*/ 0 w 644774"/>
              <a:gd name="connsiteY2" fmla="*/ 0 h 1909559"/>
              <a:gd name="connsiteX3" fmla="*/ 409303 w 644774"/>
              <a:gd name="connsiteY3" fmla="*/ 0 h 1909559"/>
              <a:gd name="connsiteX0" fmla="*/ 761193 w 761193"/>
              <a:gd name="connsiteY0" fmla="*/ 1912408 h 1912408"/>
              <a:gd name="connsiteX1" fmla="*/ 0 w 761193"/>
              <a:gd name="connsiteY1" fmla="*/ 1907178 h 1912408"/>
              <a:gd name="connsiteX2" fmla="*/ 0 w 761193"/>
              <a:gd name="connsiteY2" fmla="*/ 0 h 1912408"/>
              <a:gd name="connsiteX3" fmla="*/ 409303 w 761193"/>
              <a:gd name="connsiteY3" fmla="*/ 0 h 191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193" h="1912408">
                <a:moveTo>
                  <a:pt x="761193" y="1912408"/>
                </a:moveTo>
                <a:lnTo>
                  <a:pt x="0" y="1907178"/>
                </a:lnTo>
                <a:lnTo>
                  <a:pt x="0" y="0"/>
                </a:lnTo>
                <a:lnTo>
                  <a:pt x="409303" y="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2355BB-0942-4AF0-81A2-098F8BCB2B10}"/>
              </a:ext>
            </a:extLst>
          </p:cNvPr>
          <p:cNvSpPr txBox="1"/>
          <p:nvPr/>
        </p:nvSpPr>
        <p:spPr>
          <a:xfrm>
            <a:off x="6872281" y="5930191"/>
            <a:ext cx="493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 need to worry about these; they're not in CS2040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458550-FD21-4C00-BD6D-848D8CAEE497}"/>
              </a:ext>
            </a:extLst>
          </p:cNvPr>
          <p:cNvGrpSpPr/>
          <p:nvPr/>
        </p:nvGrpSpPr>
        <p:grpSpPr>
          <a:xfrm>
            <a:off x="1619396" y="3099748"/>
            <a:ext cx="3811881" cy="3606027"/>
            <a:chOff x="2072283" y="3099748"/>
            <a:chExt cx="3811881" cy="360602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24AC18-83BC-482B-B4F5-F2C5951B9ACA}"/>
                </a:ext>
              </a:extLst>
            </p:cNvPr>
            <p:cNvSpPr/>
            <p:nvPr/>
          </p:nvSpPr>
          <p:spPr>
            <a:xfrm>
              <a:off x="3695352" y="318733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897F8C6-0EAC-4429-9936-B947CA66A9C8}"/>
                </a:ext>
              </a:extLst>
            </p:cNvPr>
            <p:cNvSpPr/>
            <p:nvPr/>
          </p:nvSpPr>
          <p:spPr>
            <a:xfrm>
              <a:off x="225443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6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0A48F8-1B04-4438-BC47-DFD0922923C5}"/>
                </a:ext>
              </a:extLst>
            </p:cNvPr>
            <p:cNvSpPr/>
            <p:nvPr/>
          </p:nvSpPr>
          <p:spPr>
            <a:xfrm>
              <a:off x="2546671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7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BC7FF1D-2831-4D34-8E93-5624377DF997}"/>
                </a:ext>
              </a:extLst>
            </p:cNvPr>
            <p:cNvCxnSpPr>
              <a:cxnSpLocks/>
            </p:cNvCxnSpPr>
            <p:nvPr/>
          </p:nvCxnSpPr>
          <p:spPr>
            <a:xfrm>
              <a:off x="4142799" y="3411060"/>
              <a:ext cx="778646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C4C5EC8-A632-4148-9CE4-15B59EE00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7272" y="356925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E7F76-D964-40D2-A163-70EC38691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9642" y="4180109"/>
              <a:ext cx="122157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BEB038-35DD-4288-8944-4CB149545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8168" y="5394701"/>
              <a:ext cx="473631" cy="740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9C2609-CCDB-4759-AAB3-497378A12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359" y="4157554"/>
              <a:ext cx="1540915" cy="1977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E606CB9-FE72-4044-A5EC-B98A1BEFF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4118" y="356925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CED8D0B-2BD4-413C-AA15-90B01E893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352" y="4180109"/>
              <a:ext cx="134043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D4715A8-B7E1-494F-8412-EA2F6D32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156" y="4114582"/>
              <a:ext cx="134042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1F62CF5-64D0-4F83-8CEF-9CEDDFA4F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8591" y="3411060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0A191D-8670-4B02-9508-776AF31E3C23}"/>
                </a:ext>
              </a:extLst>
            </p:cNvPr>
            <p:cNvSpPr txBox="1"/>
            <p:nvPr/>
          </p:nvSpPr>
          <p:spPr>
            <a:xfrm>
              <a:off x="4370573" y="32745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7D89CAB-0598-4A46-8C56-BABA6275F79B}"/>
                </a:ext>
              </a:extLst>
            </p:cNvPr>
            <p:cNvSpPr txBox="1"/>
            <p:nvPr/>
          </p:nvSpPr>
          <p:spPr>
            <a:xfrm>
              <a:off x="4024640" y="372745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3DE74A-39EF-4CCA-9E91-718D2711CBF8}"/>
                </a:ext>
              </a:extLst>
            </p:cNvPr>
            <p:cNvSpPr txBox="1"/>
            <p:nvPr/>
          </p:nvSpPr>
          <p:spPr>
            <a:xfrm>
              <a:off x="4762304" y="453343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112116-D620-48EB-9B14-F935AE6FB0DF}"/>
                </a:ext>
              </a:extLst>
            </p:cNvPr>
            <p:cNvSpPr txBox="1"/>
            <p:nvPr/>
          </p:nvSpPr>
          <p:spPr>
            <a:xfrm>
              <a:off x="4515573" y="548111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F9FA7B-B5D7-4A2A-B627-D8D161ED15F5}"/>
                </a:ext>
              </a:extLst>
            </p:cNvPr>
            <p:cNvSpPr txBox="1"/>
            <p:nvPr/>
          </p:nvSpPr>
          <p:spPr>
            <a:xfrm>
              <a:off x="4159463" y="499493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-50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620857D-88DE-420C-84F8-E4D69F16B29F}"/>
                </a:ext>
              </a:extLst>
            </p:cNvPr>
            <p:cNvSpPr txBox="1"/>
            <p:nvPr/>
          </p:nvSpPr>
          <p:spPr>
            <a:xfrm>
              <a:off x="2946713" y="332638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C0D88-ABE6-400B-9817-00D2B37AB829}"/>
                </a:ext>
              </a:extLst>
            </p:cNvPr>
            <p:cNvSpPr txBox="1"/>
            <p:nvPr/>
          </p:nvSpPr>
          <p:spPr>
            <a:xfrm>
              <a:off x="3239153" y="369262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AADDE3-A521-4BBE-8135-5F5DE5BA5D41}"/>
                </a:ext>
              </a:extLst>
            </p:cNvPr>
            <p:cNvSpPr txBox="1"/>
            <p:nvPr/>
          </p:nvSpPr>
          <p:spPr>
            <a:xfrm>
              <a:off x="2657904" y="445654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20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9B955C-C3C5-4664-9AA3-702C31F0B935}"/>
                </a:ext>
              </a:extLst>
            </p:cNvPr>
            <p:cNvSpPr txBox="1"/>
            <p:nvPr/>
          </p:nvSpPr>
          <p:spPr>
            <a:xfrm>
              <a:off x="2072283" y="4365333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508A1DD-5A95-4B3D-A6B7-68CCB4EF33CB}"/>
                </a:ext>
              </a:extLst>
            </p:cNvPr>
            <p:cNvSpPr/>
            <p:nvPr/>
          </p:nvSpPr>
          <p:spPr>
            <a:xfrm>
              <a:off x="2120261" y="3099748"/>
              <a:ext cx="3763903" cy="3606027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18CD131-0F3C-4A68-B461-8D83AB295454}"/>
                </a:ext>
              </a:extLst>
            </p:cNvPr>
            <p:cNvCxnSpPr>
              <a:cxnSpLocks/>
            </p:cNvCxnSpPr>
            <p:nvPr/>
          </p:nvCxnSpPr>
          <p:spPr>
            <a:xfrm>
              <a:off x="5237838" y="4114582"/>
              <a:ext cx="122158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63500">
                <a:srgbClr val="FFC000">
                  <a:alpha val="6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28F6E15-D394-44CA-9176-50EDE8FDC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3695" y="5460228"/>
              <a:ext cx="566301" cy="83267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9345130-A993-4C5A-9C5B-D91755C4D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2163" y="4049055"/>
              <a:ext cx="1573755" cy="202012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32F3655-0761-4262-95AE-351DBBFC861A}"/>
                </a:ext>
              </a:extLst>
            </p:cNvPr>
            <p:cNvSpPr txBox="1"/>
            <p:nvPr/>
          </p:nvSpPr>
          <p:spPr>
            <a:xfrm>
              <a:off x="5237838" y="433612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D15430-0C23-4608-928D-32DDBBACB266}"/>
                </a:ext>
              </a:extLst>
            </p:cNvPr>
            <p:cNvSpPr txBox="1"/>
            <p:nvPr/>
          </p:nvSpPr>
          <p:spPr>
            <a:xfrm>
              <a:off x="5045454" y="575794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F60580-E660-44EA-99B1-BCDDAFB5198C}"/>
                </a:ext>
              </a:extLst>
            </p:cNvPr>
            <p:cNvSpPr txBox="1"/>
            <p:nvPr/>
          </p:nvSpPr>
          <p:spPr>
            <a:xfrm>
              <a:off x="3760879" y="470176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BBF1DC3-E47C-4542-8E47-A24BF202F974}"/>
                </a:ext>
              </a:extLst>
            </p:cNvPr>
            <p:cNvSpPr/>
            <p:nvPr/>
          </p:nvSpPr>
          <p:spPr>
            <a:xfrm>
              <a:off x="4855918" y="373266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CC3938-7EE6-48D0-A492-6473F4790973}"/>
                </a:ext>
              </a:extLst>
            </p:cNvPr>
            <p:cNvSpPr/>
            <p:nvPr/>
          </p:nvSpPr>
          <p:spPr>
            <a:xfrm>
              <a:off x="5136272" y="501278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DDF2774-C689-4783-952A-9284443A84D3}"/>
                </a:ext>
              </a:extLst>
            </p:cNvPr>
            <p:cNvSpPr/>
            <p:nvPr/>
          </p:nvSpPr>
          <p:spPr>
            <a:xfrm>
              <a:off x="4346248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864C3CA-85F4-4E77-8ADA-465FDBABD4B0}"/>
                </a:ext>
              </a:extLst>
            </p:cNvPr>
            <p:cNvSpPr/>
            <p:nvPr/>
          </p:nvSpPr>
          <p:spPr>
            <a:xfrm>
              <a:off x="3058439" y="606917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794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F002-9323-4A6C-BB93-62F13B0B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Traversal!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31A3-B359-4A76-8DB0-2C156D1B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Both BFS and DFS can be used to find a path between two vertices.</a:t>
            </a:r>
          </a:p>
          <a:p>
            <a:pPr lvl="1"/>
            <a:r>
              <a:rPr lang="en-SG" dirty="0"/>
              <a:t>Both run in O(V + E) time, so both are just as good.</a:t>
            </a:r>
          </a:p>
          <a:p>
            <a:r>
              <a:rPr lang="en-SG" dirty="0"/>
              <a:t>Let's talk about implementation details.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94237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7A15-BEA0-4EAE-9F64-D0A2DB89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1512-A785-46AC-9900-F1BF5D7E6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60239"/>
          </a:xfrm>
        </p:spPr>
        <p:txBody>
          <a:bodyPr/>
          <a:lstStyle/>
          <a:p>
            <a:r>
              <a:rPr lang="en-SG" dirty="0"/>
              <a:t>We'll be using an Adjacency List to store the graph.</a:t>
            </a:r>
          </a:p>
          <a:p>
            <a:pPr lvl="1"/>
            <a:r>
              <a:rPr lang="en-SG" dirty="0"/>
              <a:t>It's a little tricky to perform BFS/DFS using an Edge List.</a:t>
            </a:r>
          </a:p>
          <a:p>
            <a:pPr lvl="1"/>
            <a:r>
              <a:rPr lang="en-SG" dirty="0"/>
              <a:t>Creating an </a:t>
            </a:r>
            <a:r>
              <a:rPr lang="en-SG" b="1" dirty="0"/>
              <a:t>N</a:t>
            </a:r>
            <a:r>
              <a:rPr lang="en-US" altLang="ja-JP" dirty="0"/>
              <a:t>×</a:t>
            </a:r>
            <a:r>
              <a:rPr lang="en-US" altLang="ja-JP" b="1" dirty="0"/>
              <a:t>N</a:t>
            </a:r>
            <a:r>
              <a:rPr lang="en-US" altLang="ja-JP" dirty="0"/>
              <a:t> Adjacency Matrix is already too slow, given that </a:t>
            </a:r>
            <a:r>
              <a:rPr lang="en-US" altLang="ja-JP" b="1" dirty="0"/>
              <a:t>N</a:t>
            </a:r>
            <a:r>
              <a:rPr lang="en-US" altLang="ja-JP" dirty="0"/>
              <a:t> is up to 100,000.</a:t>
            </a:r>
            <a:br>
              <a:rPr lang="en-US" altLang="ja-JP" dirty="0"/>
            </a:br>
            <a:r>
              <a:rPr lang="en-US" altLang="ja-JP" dirty="0"/>
              <a:t>(The graph is also very sparse with only 2(</a:t>
            </a:r>
            <a:r>
              <a:rPr lang="en-US" altLang="ja-JP" b="1" dirty="0"/>
              <a:t>N</a:t>
            </a:r>
            <a:r>
              <a:rPr lang="en-US" altLang="ja-JP" dirty="0"/>
              <a:t> - 1) edges given </a:t>
            </a:r>
            <a:r>
              <a:rPr lang="en-US" altLang="ja-JP" b="1" dirty="0"/>
              <a:t>N</a:t>
            </a:r>
            <a:r>
              <a:rPr lang="en-US" altLang="ja-JP" dirty="0"/>
              <a:t> vertices)</a:t>
            </a:r>
            <a:endParaRPr lang="en-SG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5849C-1254-4BA6-889C-576E744816D0}"/>
              </a:ext>
            </a:extLst>
          </p:cNvPr>
          <p:cNvGrpSpPr/>
          <p:nvPr/>
        </p:nvGrpSpPr>
        <p:grpSpPr>
          <a:xfrm>
            <a:off x="2113776" y="4730361"/>
            <a:ext cx="2756694" cy="992773"/>
            <a:chOff x="1660930" y="4328159"/>
            <a:chExt cx="2756694" cy="9927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77DF88-3BBA-42D7-8670-BCE609595465}"/>
                </a:ext>
              </a:extLst>
            </p:cNvPr>
            <p:cNvSpPr/>
            <p:nvPr/>
          </p:nvSpPr>
          <p:spPr>
            <a:xfrm>
              <a:off x="2809611" y="4328159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BC4FF7-87B3-4A65-A217-2E4A725C0807}"/>
                </a:ext>
              </a:extLst>
            </p:cNvPr>
            <p:cNvSpPr/>
            <p:nvPr/>
          </p:nvSpPr>
          <p:spPr>
            <a:xfrm>
              <a:off x="3970177" y="4873485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10D8B5-B321-4DF3-B8D3-156338CAB6D6}"/>
                </a:ext>
              </a:extLst>
            </p:cNvPr>
            <p:cNvSpPr/>
            <p:nvPr/>
          </p:nvSpPr>
          <p:spPr>
            <a:xfrm>
              <a:off x="1660930" y="4873485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7BF4232-74D0-442B-BA7D-F009625F5393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>
              <a:off x="3257058" y="4551883"/>
              <a:ext cx="778646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1BCC95-11AD-4631-8C08-CDC7E9BBA3F2}"/>
                </a:ext>
              </a:extLst>
            </p:cNvPr>
            <p:cNvCxnSpPr>
              <a:cxnSpLocks/>
              <a:stCxn id="5" idx="2"/>
              <a:endCxn id="4" idx="5"/>
            </p:cNvCxnSpPr>
            <p:nvPr/>
          </p:nvCxnSpPr>
          <p:spPr>
            <a:xfrm flipH="1" flipV="1">
              <a:off x="3191531" y="4710079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F9E124-31D2-4DE5-AA6B-6C701E688D89}"/>
                </a:ext>
              </a:extLst>
            </p:cNvPr>
            <p:cNvCxnSpPr>
              <a:cxnSpLocks/>
              <a:stCxn id="4" idx="3"/>
              <a:endCxn id="10" idx="6"/>
            </p:cNvCxnSpPr>
            <p:nvPr/>
          </p:nvCxnSpPr>
          <p:spPr>
            <a:xfrm flipH="1">
              <a:off x="2108377" y="4710079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31728D-5F46-4F4B-932D-9730C260F8B9}"/>
                </a:ext>
              </a:extLst>
            </p:cNvPr>
            <p:cNvCxnSpPr>
              <a:cxnSpLocks/>
              <a:stCxn id="10" idx="7"/>
              <a:endCxn id="4" idx="2"/>
            </p:cNvCxnSpPr>
            <p:nvPr/>
          </p:nvCxnSpPr>
          <p:spPr>
            <a:xfrm flipV="1">
              <a:off x="2042850" y="4551883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DC1C92-27E8-456F-B222-AB36B6E78507}"/>
                </a:ext>
              </a:extLst>
            </p:cNvPr>
            <p:cNvSpPr txBox="1"/>
            <p:nvPr/>
          </p:nvSpPr>
          <p:spPr>
            <a:xfrm>
              <a:off x="3484832" y="441539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0C483C-7FBC-4373-9DFB-766E38F69297}"/>
                </a:ext>
              </a:extLst>
            </p:cNvPr>
            <p:cNvSpPr txBox="1"/>
            <p:nvPr/>
          </p:nvSpPr>
          <p:spPr>
            <a:xfrm>
              <a:off x="3138899" y="4868275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763314-81EF-46C3-9847-D14D12E47D39}"/>
                </a:ext>
              </a:extLst>
            </p:cNvPr>
            <p:cNvSpPr txBox="1"/>
            <p:nvPr/>
          </p:nvSpPr>
          <p:spPr>
            <a:xfrm>
              <a:off x="2060972" y="446720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8C4DF-08B6-4717-B8A1-9F03B020357D}"/>
                </a:ext>
              </a:extLst>
            </p:cNvPr>
            <p:cNvSpPr txBox="1"/>
            <p:nvPr/>
          </p:nvSpPr>
          <p:spPr>
            <a:xfrm>
              <a:off x="2353412" y="4833445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D6E427-1A46-498A-880F-746E2C23D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72374"/>
              </p:ext>
            </p:extLst>
          </p:nvPr>
        </p:nvGraphicFramePr>
        <p:xfrm>
          <a:off x="6934705" y="4540948"/>
          <a:ext cx="274347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263">
                  <a:extLst>
                    <a:ext uri="{9D8B030D-6E8A-4147-A177-3AD203B41FA5}">
                      <a16:colId xmlns:a16="http://schemas.microsoft.com/office/drawing/2014/main" val="1309917112"/>
                    </a:ext>
                  </a:extLst>
                </a:gridCol>
                <a:gridCol w="2273214">
                  <a:extLst>
                    <a:ext uri="{9D8B030D-6E8A-4147-A177-3AD203B41FA5}">
                      <a16:colId xmlns:a16="http://schemas.microsoft.com/office/drawing/2014/main" val="338138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0" dirty="0">
                          <a:solidFill>
                            <a:schemeClr val="tx1"/>
                          </a:solidFill>
                        </a:rPr>
                        <a:t>(2, 30)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65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0" dirty="0">
                          <a:solidFill>
                            <a:schemeClr val="tx1"/>
                          </a:solidFill>
                        </a:rPr>
                        <a:t>(1, -30), (3, 10)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29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0" dirty="0">
                          <a:solidFill>
                            <a:schemeClr val="tx1"/>
                          </a:solidFill>
                        </a:rPr>
                        <a:t>(2, -10)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21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609C28D-E64A-4EE4-BC3A-C97F1EBB906E}"/>
              </a:ext>
            </a:extLst>
          </p:cNvPr>
          <p:cNvSpPr txBox="1"/>
          <p:nvPr/>
        </p:nvSpPr>
        <p:spPr>
          <a:xfrm>
            <a:off x="6933171" y="4093926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Adjacency List</a:t>
            </a:r>
          </a:p>
        </p:txBody>
      </p:sp>
    </p:spTree>
    <p:extLst>
      <p:ext uri="{BB962C8B-B14F-4D97-AF65-F5344CB8AC3E}">
        <p14:creationId xmlns:p14="http://schemas.microsoft.com/office/powerpoint/2010/main" val="7348044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24A7-6F3B-4E6B-BFEB-08881BD9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65A92-F982-4226-A750-FFDADCAEC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788126"/>
          </a:xfrm>
        </p:spPr>
        <p:txBody>
          <a:bodyPr/>
          <a:lstStyle/>
          <a:p>
            <a:r>
              <a:rPr lang="en-SG" dirty="0"/>
              <a:t>Let's have a simple helper class to represent a weighted edge.</a:t>
            </a:r>
          </a:p>
          <a:p>
            <a:pPr lvl="1"/>
            <a:r>
              <a:rPr lang="en-SG" dirty="0"/>
              <a:t>The "start" variable isn't really needed, but I like to have it there.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1AB13-B3A3-4D13-BF5F-AB0889C7A191}"/>
              </a:ext>
            </a:extLst>
          </p:cNvPr>
          <p:cNvSpPr txBox="1"/>
          <p:nvPr/>
        </p:nvSpPr>
        <p:spPr>
          <a:xfrm>
            <a:off x="2589494" y="3124200"/>
            <a:ext cx="6589340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Edge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start;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end;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weight;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Edge(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start,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end, weight)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.start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start;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.end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end;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.weight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weight;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8779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1E4-FC8B-4360-9A79-25981C34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897E-79BC-4FCF-9B8B-178D5124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SG" dirty="0"/>
              <a:t>From there, the Adjacency List can look like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D56BE-2C05-485B-98F7-E24B15B178F7}"/>
              </a:ext>
            </a:extLst>
          </p:cNvPr>
          <p:cNvSpPr txBox="1"/>
          <p:nvPr/>
        </p:nvSpPr>
        <p:spPr>
          <a:xfrm>
            <a:off x="1875391" y="3124200"/>
            <a:ext cx="801754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Create empty Adjacency List of N vertices</a:t>
            </a:r>
          </a:p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&lt;Edge&gt;&gt;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SG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 + 1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8FF93-3E54-483E-95F9-466CB839059D}"/>
              </a:ext>
            </a:extLst>
          </p:cNvPr>
          <p:cNvSpPr txBox="1"/>
          <p:nvPr/>
        </p:nvSpPr>
        <p:spPr>
          <a:xfrm>
            <a:off x="2264422" y="5178445"/>
            <a:ext cx="7239483" cy="70788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Note that I'm adding </a:t>
            </a:r>
            <a:r>
              <a:rPr lang="en-SG" sz="2000" b="1" dirty="0"/>
              <a:t>N</a:t>
            </a:r>
            <a:r>
              <a:rPr lang="en-SG" sz="2000" dirty="0"/>
              <a:t>+1 empty lists to the Adjacency List because the areas are (annoyingly) labelled from 1 to </a:t>
            </a:r>
            <a:r>
              <a:rPr lang="en-SG" sz="2000" b="1" dirty="0"/>
              <a:t>N</a:t>
            </a:r>
            <a:r>
              <a:rPr lang="en-SG" sz="2000" dirty="0"/>
              <a:t> (instead of 0 to </a:t>
            </a:r>
            <a:r>
              <a:rPr lang="en-SG" sz="2000" b="1" dirty="0"/>
              <a:t>N</a:t>
            </a:r>
            <a:r>
              <a:rPr lang="en-SG" sz="2000" dirty="0"/>
              <a:t>-1)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AA57E-581A-4F4E-97DC-1D72A6F93527}"/>
              </a:ext>
            </a:extLst>
          </p:cNvPr>
          <p:cNvCxnSpPr>
            <a:stCxn id="6" idx="1"/>
            <a:endCxn id="4" idx="1"/>
          </p:cNvCxnSpPr>
          <p:nvPr/>
        </p:nvCxnSpPr>
        <p:spPr>
          <a:xfrm rot="10800000">
            <a:off x="1875392" y="3939808"/>
            <a:ext cx="389031" cy="1592580"/>
          </a:xfrm>
          <a:prstGeom prst="bentConnector3">
            <a:avLst>
              <a:gd name="adj1" fmla="val 241587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8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143000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 </a:t>
            </a:r>
            <a:r>
              <a:rPr lang="en-SG" b="1" u="sng" dirty="0"/>
              <a:t>closing</a:t>
            </a:r>
            <a:r>
              <a:rPr lang="en-SG" dirty="0"/>
              <a:t> bracket, pop from the stack and check if they match.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F261B-03EF-44B2-81F8-4591E89A0D8B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D48AC-AA50-4975-8A47-A0316E8EFCB3}"/>
              </a:ext>
            </a:extLst>
          </p:cNvPr>
          <p:cNvSpPr/>
          <p:nvPr/>
        </p:nvSpPr>
        <p:spPr>
          <a:xfrm>
            <a:off x="1548991" y="4457698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3B1EB-63D2-4249-9D49-499E69645992}"/>
              </a:ext>
            </a:extLst>
          </p:cNvPr>
          <p:cNvSpPr/>
          <p:nvPr/>
        </p:nvSpPr>
        <p:spPr>
          <a:xfrm>
            <a:off x="7318323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3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C3B08-2DFE-4C26-B4B0-06A27EB00C3B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8AD99-F908-420D-9D5F-C8727AFBBB4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F4E2FF-0938-4471-BF86-C3734B3D3115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867B70-902C-47DA-856F-19D4A48A8218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1173768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1E4-FC8B-4360-9A79-25981C34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897E-79BC-4FCF-9B8B-178D5124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SG" dirty="0"/>
              <a:t>The population of the Adjacency List can look like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D56BE-2C05-485B-98F7-E24B15B178F7}"/>
              </a:ext>
            </a:extLst>
          </p:cNvPr>
          <p:cNvSpPr txBox="1"/>
          <p:nvPr/>
        </p:nvSpPr>
        <p:spPr>
          <a:xfrm>
            <a:off x="1875391" y="3124200"/>
            <a:ext cx="8017546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N -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(A).add(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Edge(A, B, H));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(B).add(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Edge(B, A, -H));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80234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69C8-D1F5-40E9-9FC3-041FDC26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873D7-D5DE-4EEF-B2A2-D768FFDC2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79003" cy="4023360"/>
          </a:xfrm>
        </p:spPr>
        <p:txBody>
          <a:bodyPr/>
          <a:lstStyle/>
          <a:p>
            <a:r>
              <a:rPr lang="en-SG" dirty="0"/>
              <a:t>Instead of answering each query by performing the following steps:</a:t>
            </a:r>
          </a:p>
          <a:p>
            <a:pPr marL="585216" lvl="1" indent="-457200">
              <a:buFont typeface="+mj-lt"/>
              <a:buAutoNum type="arabicPeriod"/>
            </a:pPr>
            <a:r>
              <a:rPr lang="en-SG" dirty="0"/>
              <a:t>Find a path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</a:t>
            </a:r>
            <a:r>
              <a:rPr lang="en-SG" dirty="0"/>
              <a:t> using BFS/DFS.</a:t>
            </a:r>
          </a:p>
          <a:p>
            <a:pPr marL="585216" lvl="1" indent="-457200">
              <a:buFont typeface="+mj-lt"/>
              <a:buAutoNum type="arabicPeriod"/>
            </a:pPr>
            <a:r>
              <a:rPr lang="en-SG" dirty="0"/>
              <a:t>Sum the weights of the edges in the path.</a:t>
            </a:r>
          </a:p>
          <a:p>
            <a:r>
              <a:rPr lang="en-SG" dirty="0"/>
              <a:t>What we'll do is update the distance of each vertex (from </a:t>
            </a:r>
            <a:r>
              <a:rPr lang="en-SG" b="1" dirty="0"/>
              <a:t>X</a:t>
            </a:r>
            <a:r>
              <a:rPr lang="en-SG" dirty="0"/>
              <a:t>) throughout the traversal.</a:t>
            </a:r>
          </a:p>
          <a:p>
            <a:pPr lvl="1"/>
            <a:r>
              <a:rPr lang="en-SG" dirty="0"/>
              <a:t>We'll use an array of size </a:t>
            </a:r>
            <a:r>
              <a:rPr lang="en-SG" b="1" dirty="0"/>
              <a:t>N</a:t>
            </a:r>
            <a:r>
              <a:rPr lang="en-SG" dirty="0"/>
              <a:t>, storing the distance of a vertex from </a:t>
            </a:r>
            <a:r>
              <a:rPr lang="en-SG" b="1" dirty="0"/>
              <a:t>X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8047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E40-AB4F-4029-9A52-91115DAE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9F2B-77FA-4C06-B741-56C02579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2859894" cy="4023360"/>
          </a:xfrm>
        </p:spPr>
        <p:txBody>
          <a:bodyPr/>
          <a:lstStyle/>
          <a:p>
            <a:pPr algn="just"/>
            <a:r>
              <a:rPr lang="en-SG" dirty="0"/>
              <a:t>An implementation of BFS can look like this.</a:t>
            </a:r>
          </a:p>
          <a:p>
            <a:pPr algn="just"/>
            <a:r>
              <a:rPr lang="en-SG" dirty="0"/>
              <a:t>Notice the highlighted line that is used to keep track of vertices' distances from </a:t>
            </a:r>
            <a:r>
              <a:rPr lang="en-SG" b="1" dirty="0"/>
              <a:t>X</a:t>
            </a:r>
            <a:r>
              <a:rPr lang="en-SG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C2A00-D504-4194-AABE-795407A70F89}"/>
              </a:ext>
            </a:extLst>
          </p:cNvPr>
          <p:cNvSpPr txBox="1"/>
          <p:nvPr/>
        </p:nvSpPr>
        <p:spPr>
          <a:xfrm>
            <a:off x="4427003" y="548640"/>
            <a:ext cx="7390528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distance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[x]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distance[x]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Not really needed, but why not.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Queue&lt;Integer&gt;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bfsQueue.isEmpty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current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bfsQueue.poll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(current))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next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edge.end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continue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distance[next] = distance[current] + </a:t>
            </a:r>
            <a:r>
              <a:rPr lang="en-SG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edge.weight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(next);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113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C2A00-D504-4194-AABE-795407A70F89}"/>
              </a:ext>
            </a:extLst>
          </p:cNvPr>
          <p:cNvSpPr txBox="1"/>
          <p:nvPr/>
        </p:nvSpPr>
        <p:spPr>
          <a:xfrm>
            <a:off x="673609" y="548640"/>
            <a:ext cx="7390528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distance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[x]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distance[x]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Not really needed, but why not.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Queue&lt;Integer&gt;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bfsQueue.isEmpty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current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bfsQueue.poll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(current))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next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edge.end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continue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distance[next] = distance[current] +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edge.weight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(next);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B7460-8ECD-40BC-BE35-68FFAF710510}"/>
              </a:ext>
            </a:extLst>
          </p:cNvPr>
          <p:cNvSpPr/>
          <p:nvPr/>
        </p:nvSpPr>
        <p:spPr>
          <a:xfrm>
            <a:off x="8316686" y="1141593"/>
            <a:ext cx="3553097" cy="4945698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Is there something wrong with this code snippet?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Yes! The while-loop may never terminate!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Yes! </a:t>
            </a:r>
            <a:r>
              <a:rPr lang="en-SG" sz="20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distance[y]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may be incorrect!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Yes! There's a chance a path from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X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to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won't be found!</a:t>
            </a:r>
          </a:p>
          <a:p>
            <a:pPr marL="342900" lvl="0" indent="-342900" algn="just">
              <a:buFontTx/>
              <a:buAutoNum type="arabicPeriod"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Yes! That one comment is </a:t>
            </a:r>
            <a:r>
              <a:rPr lang="en-SG" sz="2200" i="1" dirty="0">
                <a:solidFill>
                  <a:sysClr val="windowText" lastClr="000000"/>
                </a:solidFill>
              </a:rPr>
              <a:t>seriously bothering me!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chemeClr val="tx1"/>
                </a:solidFill>
                <a:latin typeface="Tw Cen MT" panose="020B0602020104020603"/>
              </a:rPr>
              <a:t>Nope. It's nothing short of perfection.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3377919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C2A00-D504-4194-AABE-795407A70F89}"/>
              </a:ext>
            </a:extLst>
          </p:cNvPr>
          <p:cNvSpPr txBox="1"/>
          <p:nvPr/>
        </p:nvSpPr>
        <p:spPr>
          <a:xfrm>
            <a:off x="673609" y="548640"/>
            <a:ext cx="7390528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 distance = </a:t>
            </a:r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[x]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distance[x]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Not really needed, but why not.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Queue&lt;Integer&gt;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bfsQueue.isEmpty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current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bfsQueue.poll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(current))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next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edge.end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continue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distance[next] = distance[current] +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edge.weight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(next);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959820-C170-465A-ACDC-0414C05DA0F0}"/>
              </a:ext>
            </a:extLst>
          </p:cNvPr>
          <p:cNvSpPr/>
          <p:nvPr/>
        </p:nvSpPr>
        <p:spPr>
          <a:xfrm>
            <a:off x="8316686" y="1141593"/>
            <a:ext cx="3553097" cy="4945698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Is there something wrong with this code snippet?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Yes! The while-loop may never terminate!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Yes! </a:t>
            </a:r>
            <a:r>
              <a:rPr lang="en-SG" sz="20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distance[y]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may be incorrect!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Yes! There's a chance a path from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X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to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won't be found!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Yes! That one comment is </a:t>
            </a:r>
            <a:r>
              <a:rPr lang="en-SG" sz="2200" i="1" dirty="0">
                <a:solidFill>
                  <a:sysClr val="windowText" lastClr="000000"/>
                </a:solidFill>
                <a:latin typeface="Tw Cen MT" panose="020B0602020104020603"/>
              </a:rPr>
              <a:t>seriously bothering me!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chemeClr val="tx1"/>
                </a:solidFill>
                <a:latin typeface="Tw Cen MT" panose="020B0602020104020603"/>
              </a:rPr>
              <a:t>Nope. It's nothing short of perfection.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E2DC7-254D-4A7A-ADE4-8213491FBA77}"/>
              </a:ext>
            </a:extLst>
          </p:cNvPr>
          <p:cNvSpPr/>
          <p:nvPr/>
        </p:nvSpPr>
        <p:spPr>
          <a:xfrm>
            <a:off x="8385942" y="2904185"/>
            <a:ext cx="3422882" cy="73638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F82AF-DBF8-4BD3-BCA7-01936F97AFD6}"/>
              </a:ext>
            </a:extLst>
          </p:cNvPr>
          <p:cNvSpPr txBox="1"/>
          <p:nvPr/>
        </p:nvSpPr>
        <p:spPr>
          <a:xfrm>
            <a:off x="9026434" y="513804"/>
            <a:ext cx="2299064" cy="4001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The mistake lies here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AD3556-7C67-4322-B068-A52963486B8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02926" y="713859"/>
            <a:ext cx="4123508" cy="228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618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4468-47D1-47AE-999D-5E4C2206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2099689" cy="1499616"/>
          </a:xfrm>
        </p:spPr>
        <p:txBody>
          <a:bodyPr/>
          <a:lstStyle/>
          <a:p>
            <a:r>
              <a:rPr lang="en-SG" b="1" dirty="0" err="1">
                <a:solidFill>
                  <a:schemeClr val="accent1"/>
                </a:solidFill>
              </a:rPr>
              <a:t>OOOOOOOVEeeeeeeeeRrrFLOOoOOOOOOOOOOO</a:t>
            </a:r>
            <a:endParaRPr lang="en-SG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7737-BD8E-48FC-A821-1762281B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261889" cy="4023360"/>
          </a:xfrm>
        </p:spPr>
        <p:txBody>
          <a:bodyPr/>
          <a:lstStyle/>
          <a:p>
            <a:r>
              <a:rPr lang="en-SG" dirty="0"/>
              <a:t>For any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b="1" dirty="0"/>
              <a:t>, B</a:t>
            </a:r>
            <a:r>
              <a:rPr lang="en-SG" b="1" baseline="-25000" dirty="0"/>
              <a:t>i</a:t>
            </a:r>
            <a:r>
              <a:rPr lang="en-SG" b="1" dirty="0"/>
              <a:t>, H</a:t>
            </a:r>
            <a:r>
              <a:rPr lang="en-SG" b="1" baseline="-25000" dirty="0"/>
              <a:t>i</a:t>
            </a:r>
            <a:r>
              <a:rPr lang="en-SG" dirty="0"/>
              <a:t>) in the input, the maximum value of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 is 1,000,000.</a:t>
            </a:r>
          </a:p>
          <a:p>
            <a:pPr lvl="1"/>
            <a:r>
              <a:rPr lang="en-SG" dirty="0"/>
              <a:t>This means the maximum weight of an edge is 1,000,000.</a:t>
            </a:r>
          </a:p>
          <a:p>
            <a:r>
              <a:rPr lang="en-SG" dirty="0"/>
              <a:t>Over a path of length </a:t>
            </a:r>
            <a:r>
              <a:rPr lang="en-SG" b="1" dirty="0"/>
              <a:t>N</a:t>
            </a:r>
            <a:r>
              <a:rPr lang="en-SG" dirty="0"/>
              <a:t>-1, the maximum </a:t>
            </a:r>
            <a:br>
              <a:rPr lang="en-SG" dirty="0"/>
            </a:br>
            <a:r>
              <a:rPr lang="en-SG" dirty="0"/>
              <a:t>height difference between two areas is </a:t>
            </a:r>
            <a:br>
              <a:rPr lang="en-SG" dirty="0"/>
            </a:br>
            <a:r>
              <a:rPr lang="en-SG" dirty="0"/>
              <a:t>99,999</a:t>
            </a:r>
            <a:r>
              <a:rPr lang="en-US" altLang="ja-JP" dirty="0"/>
              <a:t>×</a:t>
            </a:r>
            <a:r>
              <a:rPr lang="en-SG" dirty="0"/>
              <a:t>1,000,000 = Over 99 Billion</a:t>
            </a:r>
          </a:p>
          <a:p>
            <a:pPr lvl="1"/>
            <a:r>
              <a:rPr lang="en-SG" dirty="0"/>
              <a:t>Way past the maximum </a:t>
            </a:r>
            <a:r>
              <a:rPr lang="en-SG" sz="1800" b="1" dirty="0">
                <a:latin typeface="Consolas" panose="020B0609020204030204" pitchFamily="49" charset="0"/>
              </a:rPr>
              <a:t>int</a:t>
            </a:r>
            <a:r>
              <a:rPr lang="en-SG" dirty="0"/>
              <a:t> limit of about 2 Billion.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34055-3D8C-4E6F-865D-02CAA7DA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370" y="2399211"/>
            <a:ext cx="3836525" cy="34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76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E40-AB4F-4029-9A52-91115DAE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9F2B-77FA-4C06-B741-56C02579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2859894" cy="4023360"/>
          </a:xfrm>
        </p:spPr>
        <p:txBody>
          <a:bodyPr/>
          <a:lstStyle/>
          <a:p>
            <a:pPr algn="just"/>
            <a:r>
              <a:rPr lang="en-SG" dirty="0"/>
              <a:t>Be careful of overflow.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C2A00-D504-4194-AABE-795407A70F89}"/>
              </a:ext>
            </a:extLst>
          </p:cNvPr>
          <p:cNvSpPr txBox="1"/>
          <p:nvPr/>
        </p:nvSpPr>
        <p:spPr>
          <a:xfrm>
            <a:off x="4427003" y="548640"/>
            <a:ext cx="7390528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 distance = </a:t>
            </a:r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SG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 +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[x]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distance[x]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Not really needed. Take it.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Queue&lt;Integer&gt;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LinkedList&lt;&gt;();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bfsQueue.isEmpty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current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bfsQueue.poll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(current))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next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edge.end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continue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distance[next] = distance[current] +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edge.weight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bfsQueue.add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(next);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08355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E40-AB4F-4029-9A52-91115DAE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9F2B-77FA-4C06-B741-56C02579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2859894" cy="4023360"/>
          </a:xfrm>
        </p:spPr>
        <p:txBody>
          <a:bodyPr/>
          <a:lstStyle/>
          <a:p>
            <a:pPr algn="just"/>
            <a:r>
              <a:rPr lang="en-SG" dirty="0"/>
              <a:t>The change to DFS to keep track of distance is fairly similar.</a:t>
            </a:r>
          </a:p>
          <a:p>
            <a:pPr algn="just"/>
            <a:r>
              <a:rPr lang="en-SG" dirty="0"/>
              <a:t>However, remember to set the distance </a:t>
            </a:r>
            <a:r>
              <a:rPr lang="en-SG" b="1" u="sng" dirty="0"/>
              <a:t>before </a:t>
            </a:r>
            <a:r>
              <a:rPr lang="en-SG" dirty="0"/>
              <a:t>making the recursive call.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C2A00-D504-4194-AABE-795407A70F89}"/>
              </a:ext>
            </a:extLst>
          </p:cNvPr>
          <p:cNvSpPr txBox="1"/>
          <p:nvPr/>
        </p:nvSpPr>
        <p:spPr>
          <a:xfrm>
            <a:off x="4427003" y="2194560"/>
            <a:ext cx="7390528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dfs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current) {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 =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adjList.get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(current))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next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edge.end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[next])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continue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distance[next] = distance[current] + </a:t>
            </a:r>
            <a:r>
              <a:rPr lang="en-SG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edge.weight</a:t>
            </a:r>
            <a:r>
              <a:rPr lang="en-SG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dfs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(next);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16415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DFC0-4E17-47E3-929B-94C1A9A7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DFS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A26-63E5-4CC3-92DF-AE96E3DB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initialization step (before calling DFS) can look like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E2448-75F4-4389-9054-024D92A091F2}"/>
              </a:ext>
            </a:extLst>
          </p:cNvPr>
          <p:cNvSpPr txBox="1"/>
          <p:nvPr/>
        </p:nvSpPr>
        <p:spPr>
          <a:xfrm>
            <a:off x="3772336" y="3108960"/>
            <a:ext cx="4647328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Mark all vertices as unvisited.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Arrays.fill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isVisited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Initialize to 0.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distance[x]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dfs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</p:txBody>
      </p:sp>
    </p:spTree>
    <p:extLst>
      <p:ext uri="{BB962C8B-B14F-4D97-AF65-F5344CB8AC3E}">
        <p14:creationId xmlns:p14="http://schemas.microsoft.com/office/powerpoint/2010/main" val="31476314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8196-79EC-4514-9B28-04C511D6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8A8B-0883-4624-B6BF-2211B34E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44286"/>
          </a:xfrm>
        </p:spPr>
        <p:txBody>
          <a:bodyPr/>
          <a:lstStyle/>
          <a:p>
            <a:r>
              <a:rPr lang="en-SG" dirty="0"/>
              <a:t>Finally, all we have to do is print out the distance at </a:t>
            </a:r>
            <a:r>
              <a:rPr lang="en-SG" b="1" dirty="0"/>
              <a:t>Y</a:t>
            </a:r>
            <a:r>
              <a:rPr lang="en-SG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EF0C2-FBBD-4D0C-886E-43E8354D1ED3}"/>
              </a:ext>
            </a:extLst>
          </p:cNvPr>
          <p:cNvSpPr txBox="1"/>
          <p:nvPr/>
        </p:nvSpPr>
        <p:spPr>
          <a:xfrm>
            <a:off x="3631474" y="3108960"/>
            <a:ext cx="4929052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&lt; Q; ++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Perform BFS/DFS from x</a:t>
            </a:r>
          </a:p>
          <a:p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latin typeface="Consolas" panose="020B0609020204030204" pitchFamily="49" charset="0"/>
              </a:rPr>
              <a:t>bfs</a:t>
            </a:r>
            <a:r>
              <a:rPr lang="en-SG" b="1" dirty="0">
                <a:latin typeface="Consolas" panose="020B0609020204030204" pitchFamily="49" charset="0"/>
              </a:rPr>
              <a:t>(x);</a:t>
            </a:r>
          </a:p>
          <a:p>
            <a:endParaRPr lang="en-SG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(distance[y]);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06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1648529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 </a:t>
            </a:r>
            <a:r>
              <a:rPr lang="en-SG" b="1" u="sng" dirty="0"/>
              <a:t>closing</a:t>
            </a:r>
            <a:r>
              <a:rPr lang="en-SG" dirty="0"/>
              <a:t> bracket, pop from the stack and check if they match.</a:t>
            </a:r>
          </a:p>
          <a:p>
            <a:pPr lvl="1"/>
            <a:r>
              <a:rPr lang="en-SG" dirty="0"/>
              <a:t>If they match, continue.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BCF261B-03EF-44B2-81F8-4591E89A0D8B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D48AC-AA50-4975-8A47-A0316E8EFCB3}"/>
              </a:ext>
            </a:extLst>
          </p:cNvPr>
          <p:cNvSpPr/>
          <p:nvPr/>
        </p:nvSpPr>
        <p:spPr>
          <a:xfrm>
            <a:off x="5089420" y="4394345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3B1EB-63D2-4249-9D49-499E69645992}"/>
              </a:ext>
            </a:extLst>
          </p:cNvPr>
          <p:cNvSpPr/>
          <p:nvPr/>
        </p:nvSpPr>
        <p:spPr>
          <a:xfrm>
            <a:off x="7318323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3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78F0011-F566-44AF-A135-B35B438EB2B8}"/>
              </a:ext>
            </a:extLst>
          </p:cNvPr>
          <p:cNvSpPr/>
          <p:nvPr/>
        </p:nvSpPr>
        <p:spPr>
          <a:xfrm>
            <a:off x="5970406" y="4530852"/>
            <a:ext cx="1216152" cy="484632"/>
          </a:xfrm>
          <a:prstGeom prst="leftRightArrow">
            <a:avLst>
              <a:gd name="adj1" fmla="val 71563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+mj-lt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33148327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FB1F-9279-4368-965C-63249A6F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86BCA-F37F-41BC-9518-4875BB32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Build the graph. For each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triple,</a:t>
            </a:r>
          </a:p>
          <a:p>
            <a:pPr lvl="1"/>
            <a:r>
              <a:rPr lang="en-SG" dirty="0"/>
              <a:t>Add an edge from 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 to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 with weight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</a:p>
          <a:p>
            <a:pPr lvl="1"/>
            <a:r>
              <a:rPr lang="en-SG" dirty="0"/>
              <a:t>Add an edge from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 to 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 with weight -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.</a:t>
            </a:r>
          </a:p>
          <a:p>
            <a:r>
              <a:rPr lang="en-SG" dirty="0"/>
              <a:t>For each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Perform a DFS/BFS from </a:t>
            </a:r>
            <a:r>
              <a:rPr lang="en-SG" b="1" dirty="0"/>
              <a:t>X </a:t>
            </a:r>
            <a:r>
              <a:rPr lang="en-SG" dirty="0"/>
              <a:t>while keeping track of the distance of every node from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Output the distance of </a:t>
            </a:r>
            <a:r>
              <a:rPr lang="en-SG" b="1" dirty="0"/>
              <a:t>Y</a:t>
            </a:r>
            <a:r>
              <a:rPr lang="en-SG" dirty="0"/>
              <a:t> from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/>
              <a:t>...Gut instincts will probably tell you that </a:t>
            </a:r>
            <a:r>
              <a:rPr lang="en-SG" dirty="0" err="1"/>
              <a:t>Algo</a:t>
            </a:r>
            <a:r>
              <a:rPr lang="en-SG" dirty="0"/>
              <a:t> #1 is too slow.</a:t>
            </a:r>
          </a:p>
        </p:txBody>
      </p:sp>
    </p:spTree>
    <p:extLst>
      <p:ext uri="{BB962C8B-B14F-4D97-AF65-F5344CB8AC3E}">
        <p14:creationId xmlns:p14="http://schemas.microsoft.com/office/powerpoint/2010/main" val="24244420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ACD3-62B3-46C7-AACD-BCF2CDEB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8ADA-408A-4A5D-8B1C-C07DB6126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Recall that both BFS and DFS have a time complexity of O(</a:t>
            </a:r>
            <a:r>
              <a:rPr lang="en-SG" b="1" dirty="0"/>
              <a:t>V</a:t>
            </a:r>
            <a:r>
              <a:rPr lang="en-SG" dirty="0"/>
              <a:t> + </a:t>
            </a:r>
            <a:r>
              <a:rPr lang="en-SG" b="1" dirty="0"/>
              <a:t>E</a:t>
            </a:r>
            <a:r>
              <a:rPr lang="en-SG" dirty="0"/>
              <a:t>).</a:t>
            </a:r>
          </a:p>
          <a:p>
            <a:r>
              <a:rPr lang="en-SG" dirty="0"/>
              <a:t>The graph has </a:t>
            </a:r>
            <a:r>
              <a:rPr lang="en-SG" b="1" dirty="0"/>
              <a:t>N</a:t>
            </a:r>
            <a:r>
              <a:rPr lang="en-SG" dirty="0"/>
              <a:t> vertices.</a:t>
            </a:r>
          </a:p>
          <a:p>
            <a:r>
              <a:rPr lang="en-SG" dirty="0"/>
              <a:t>There are 2 edges for each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b="1" dirty="0"/>
              <a:t>, B</a:t>
            </a:r>
            <a:r>
              <a:rPr lang="en-SG" b="1" baseline="-25000" dirty="0"/>
              <a:t>i</a:t>
            </a:r>
            <a:r>
              <a:rPr lang="en-SG" b="1" dirty="0"/>
              <a:t>, H</a:t>
            </a:r>
            <a:r>
              <a:rPr lang="en-SG" b="1" baseline="-25000" dirty="0"/>
              <a:t>i</a:t>
            </a:r>
            <a:r>
              <a:rPr lang="en-SG" dirty="0"/>
              <a:t>) triple.</a:t>
            </a:r>
          </a:p>
          <a:p>
            <a:pPr lvl="1"/>
            <a:r>
              <a:rPr lang="en-SG" dirty="0"/>
              <a:t>Since there are (</a:t>
            </a:r>
            <a:r>
              <a:rPr lang="en-SG" b="1" dirty="0"/>
              <a:t>N</a:t>
            </a:r>
            <a:r>
              <a:rPr lang="en-SG" dirty="0"/>
              <a:t>-1) such triples, there are (2</a:t>
            </a:r>
            <a:r>
              <a:rPr lang="en-SG" b="1" dirty="0"/>
              <a:t>N</a:t>
            </a:r>
            <a:r>
              <a:rPr lang="en-SG" dirty="0"/>
              <a:t> - 2) edges.</a:t>
            </a:r>
          </a:p>
          <a:p>
            <a:r>
              <a:rPr lang="en-SG" dirty="0"/>
              <a:t>Overall, BFS/DFS will take O(</a:t>
            </a:r>
            <a:r>
              <a:rPr lang="en-SG" b="1" dirty="0"/>
              <a:t>N</a:t>
            </a:r>
            <a:r>
              <a:rPr lang="en-SG" dirty="0"/>
              <a:t> + 2</a:t>
            </a:r>
            <a:r>
              <a:rPr lang="en-SG" b="1" dirty="0"/>
              <a:t>N</a:t>
            </a:r>
            <a:r>
              <a:rPr lang="en-SG" dirty="0"/>
              <a:t> - 2) = O(</a:t>
            </a:r>
            <a:r>
              <a:rPr lang="en-SG" b="1" dirty="0"/>
              <a:t>N</a:t>
            </a:r>
            <a:r>
              <a:rPr lang="en-SG" dirty="0"/>
              <a:t>) time.</a:t>
            </a:r>
          </a:p>
        </p:txBody>
      </p:sp>
    </p:spTree>
    <p:extLst>
      <p:ext uri="{BB962C8B-B14F-4D97-AF65-F5344CB8AC3E}">
        <p14:creationId xmlns:p14="http://schemas.microsoft.com/office/powerpoint/2010/main" val="24821391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ACD3-62B3-46C7-AACD-BCF2CDEB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8ADA-408A-4A5D-8B1C-C07DB6126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7889875" algn="l"/>
              </a:tabLst>
            </a:pPr>
            <a:r>
              <a:rPr lang="en-SG" dirty="0"/>
              <a:t>Build the graph. For each (</a:t>
            </a:r>
            <a:r>
              <a:rPr lang="en-SG" b="1" dirty="0"/>
              <a:t>A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B</a:t>
            </a:r>
            <a:r>
              <a:rPr lang="en-SG" b="1" baseline="-25000" dirty="0"/>
              <a:t>i</a:t>
            </a:r>
            <a:r>
              <a:rPr lang="en-SG" dirty="0"/>
              <a:t>, </a:t>
            </a:r>
            <a:r>
              <a:rPr lang="en-SG" b="1" dirty="0"/>
              <a:t>H</a:t>
            </a:r>
            <a:r>
              <a:rPr lang="en-SG" b="1" baseline="-25000" dirty="0"/>
              <a:t>i</a:t>
            </a:r>
            <a:r>
              <a:rPr lang="en-SG" dirty="0"/>
              <a:t>) triple,	O(</a:t>
            </a:r>
            <a:r>
              <a:rPr lang="en-SG" b="1" dirty="0"/>
              <a:t>N</a:t>
            </a:r>
            <a:r>
              <a:rPr lang="en-SG" dirty="0"/>
              <a:t>)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Add an edge from A</a:t>
            </a:r>
            <a:r>
              <a:rPr lang="en-SG" baseline="-25000" dirty="0"/>
              <a:t>i</a:t>
            </a:r>
            <a:r>
              <a:rPr lang="en-SG" dirty="0"/>
              <a:t> to B</a:t>
            </a:r>
            <a:r>
              <a:rPr lang="en-SG" baseline="-25000" dirty="0"/>
              <a:t>i</a:t>
            </a:r>
            <a:r>
              <a:rPr lang="en-SG" dirty="0"/>
              <a:t> with weight H</a:t>
            </a:r>
            <a:r>
              <a:rPr lang="en-SG" baseline="-25000" dirty="0"/>
              <a:t>i</a:t>
            </a:r>
            <a:r>
              <a:rPr lang="en-SG" dirty="0"/>
              <a:t>, 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Add an edge from B</a:t>
            </a:r>
            <a:r>
              <a:rPr lang="en-SG" baseline="-25000" dirty="0"/>
              <a:t>i</a:t>
            </a:r>
            <a:r>
              <a:rPr lang="en-SG" dirty="0"/>
              <a:t> to A</a:t>
            </a:r>
            <a:r>
              <a:rPr lang="en-SG" baseline="-25000" dirty="0"/>
              <a:t>i</a:t>
            </a:r>
            <a:r>
              <a:rPr lang="en-SG" dirty="0"/>
              <a:t> with weight -H</a:t>
            </a:r>
            <a:r>
              <a:rPr lang="en-SG" baseline="-25000" dirty="0"/>
              <a:t>i</a:t>
            </a:r>
            <a:r>
              <a:rPr lang="en-SG" dirty="0"/>
              <a:t>.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For each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Perform a DFS/BFS from </a:t>
            </a:r>
            <a:r>
              <a:rPr lang="en-SG" b="1" dirty="0"/>
              <a:t>X </a:t>
            </a:r>
            <a:r>
              <a:rPr lang="en-SG" dirty="0"/>
              <a:t>while keeping track 	O(</a:t>
            </a:r>
            <a:r>
              <a:rPr lang="en-SG" b="1" dirty="0"/>
              <a:t>N</a:t>
            </a:r>
            <a:r>
              <a:rPr lang="en-SG" dirty="0"/>
              <a:t>)</a:t>
            </a:r>
            <a:br>
              <a:rPr lang="en-SG" dirty="0"/>
            </a:br>
            <a:r>
              <a:rPr lang="en-SG" dirty="0"/>
              <a:t>of the distance of every node from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Output the distance of </a:t>
            </a:r>
            <a:r>
              <a:rPr lang="en-SG" b="1" dirty="0"/>
              <a:t>Y</a:t>
            </a:r>
            <a:r>
              <a:rPr lang="en-SG" dirty="0"/>
              <a:t> from </a:t>
            </a:r>
            <a:r>
              <a:rPr lang="en-SG" b="1" dirty="0"/>
              <a:t>X</a:t>
            </a:r>
            <a:r>
              <a:rPr lang="en-SG" dirty="0"/>
              <a:t>.	O(1)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Each query takes O(</a:t>
            </a:r>
            <a:r>
              <a:rPr lang="en-SG" b="1" dirty="0"/>
              <a:t>N</a:t>
            </a:r>
            <a:r>
              <a:rPr lang="en-SG" dirty="0"/>
              <a:t>) to run.</a:t>
            </a:r>
          </a:p>
        </p:txBody>
      </p:sp>
    </p:spTree>
    <p:extLst>
      <p:ext uri="{BB962C8B-B14F-4D97-AF65-F5344CB8AC3E}">
        <p14:creationId xmlns:p14="http://schemas.microsoft.com/office/powerpoint/2010/main" val="3948060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2CFD-9DA8-497B-922E-FBC4D8B1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0546-144A-43A5-9301-DA7344D1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870960"/>
          </a:xfrm>
        </p:spPr>
        <p:txBody>
          <a:bodyPr/>
          <a:lstStyle/>
          <a:p>
            <a:r>
              <a:rPr lang="en-SG" dirty="0"/>
              <a:t>Over </a:t>
            </a:r>
            <a:r>
              <a:rPr lang="en-SG" b="1" dirty="0"/>
              <a:t>Q</a:t>
            </a:r>
            <a:r>
              <a:rPr lang="en-SG" dirty="0"/>
              <a:t> queries, the overall time complexity is O(</a:t>
            </a:r>
            <a:r>
              <a:rPr lang="en-SG" b="1" dirty="0"/>
              <a:t>QN</a:t>
            </a:r>
            <a:r>
              <a:rPr lang="en-SG" dirty="0"/>
              <a:t>).</a:t>
            </a:r>
          </a:p>
          <a:p>
            <a:r>
              <a:rPr lang="en-SG" dirty="0"/>
              <a:t>Sure enough, with </a:t>
            </a:r>
            <a:r>
              <a:rPr lang="en-SG" b="1" dirty="0"/>
              <a:t>QN</a:t>
            </a:r>
            <a:r>
              <a:rPr lang="en-SG" dirty="0"/>
              <a:t> up to 10 Billion, it is too slow.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We need to do better.</a:t>
            </a:r>
          </a:p>
          <a:p>
            <a:pPr marL="0" indent="0" algn="r">
              <a:buNone/>
            </a:pPr>
            <a:r>
              <a:rPr lang="en-SG" sz="1400" i="1" dirty="0"/>
              <a:t>Note: Individual results may vary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8D083-1B58-4A09-B0DB-B7A8D9908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0"/>
          <a:stretch/>
        </p:blipFill>
        <p:spPr>
          <a:xfrm>
            <a:off x="6276631" y="3568477"/>
            <a:ext cx="5062083" cy="893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2DC88-C9BF-4176-BFFB-C964F092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6" y="3568477"/>
            <a:ext cx="5046412" cy="8933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EEDD1-2E6C-45A8-949C-3EE986AEA36A}"/>
              </a:ext>
            </a:extLst>
          </p:cNvPr>
          <p:cNvSpPr txBox="1"/>
          <p:nvPr/>
        </p:nvSpPr>
        <p:spPr>
          <a:xfrm>
            <a:off x="7900212" y="4478289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 err="1"/>
              <a:t>Algo</a:t>
            </a:r>
            <a:r>
              <a:rPr lang="en-SG" i="1" dirty="0"/>
              <a:t> #1 with DFS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78BE8-6435-4A8F-BE98-078207EF06D3}"/>
              </a:ext>
            </a:extLst>
          </p:cNvPr>
          <p:cNvSpPr txBox="1"/>
          <p:nvPr/>
        </p:nvSpPr>
        <p:spPr>
          <a:xfrm>
            <a:off x="2469032" y="4478289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i="1" dirty="0" err="1"/>
              <a:t>Algo</a:t>
            </a:r>
            <a:r>
              <a:rPr lang="en-SG" i="1" dirty="0"/>
              <a:t> #1 with BFS</a:t>
            </a:r>
          </a:p>
        </p:txBody>
      </p:sp>
    </p:spTree>
    <p:extLst>
      <p:ext uri="{BB962C8B-B14F-4D97-AF65-F5344CB8AC3E}">
        <p14:creationId xmlns:p14="http://schemas.microsoft.com/office/powerpoint/2010/main" val="579412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3949062-B3BA-417F-9C6E-A177C047C0B8}"/>
              </a:ext>
            </a:extLst>
          </p:cNvPr>
          <p:cNvGrpSpPr/>
          <p:nvPr/>
        </p:nvGrpSpPr>
        <p:grpSpPr>
          <a:xfrm>
            <a:off x="1619396" y="3504413"/>
            <a:ext cx="3129516" cy="2808317"/>
            <a:chOff x="1619396" y="3504413"/>
            <a:chExt cx="3129516" cy="28083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C5CBDE-E1EC-4B44-AF5B-3A251D1FE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4385" y="3747283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9D036-D12B-4FB1-A774-7BBC07D2B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6755" y="4358136"/>
              <a:ext cx="122157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B9E3B3-DECE-472C-AAE4-50A683EAF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5281" y="5572728"/>
              <a:ext cx="473631" cy="740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00BA27-185D-42F7-B53A-9AE8EC019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269" y="4292609"/>
              <a:ext cx="134042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380307-008C-4FC2-9C1D-ED067D56B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5704" y="3589087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847FC4-EBCF-4837-8A76-5BCD22B42394}"/>
                </a:ext>
              </a:extLst>
            </p:cNvPr>
            <p:cNvSpPr txBox="1"/>
            <p:nvPr/>
          </p:nvSpPr>
          <p:spPr>
            <a:xfrm>
              <a:off x="3571753" y="3905479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A8EF70-4DF8-4BE4-B5DE-7E7186F89D20}"/>
                </a:ext>
              </a:extLst>
            </p:cNvPr>
            <p:cNvSpPr txBox="1"/>
            <p:nvPr/>
          </p:nvSpPr>
          <p:spPr>
            <a:xfrm>
              <a:off x="4309417" y="4711457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828B0B-30D0-4134-81B3-235ED10883D6}"/>
                </a:ext>
              </a:extLst>
            </p:cNvPr>
            <p:cNvSpPr txBox="1"/>
            <p:nvPr/>
          </p:nvSpPr>
          <p:spPr>
            <a:xfrm>
              <a:off x="4062686" y="5659145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91406-CB4C-4F88-B161-E8409B3E526C}"/>
                </a:ext>
              </a:extLst>
            </p:cNvPr>
            <p:cNvSpPr txBox="1"/>
            <p:nvPr/>
          </p:nvSpPr>
          <p:spPr>
            <a:xfrm>
              <a:off x="2493826" y="3504413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5F6A56-5469-4AF9-BDEE-C12AAB6068CC}"/>
                </a:ext>
              </a:extLst>
            </p:cNvPr>
            <p:cNvSpPr txBox="1"/>
            <p:nvPr/>
          </p:nvSpPr>
          <p:spPr>
            <a:xfrm>
              <a:off x="1619396" y="4543360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911487-709A-4E75-A7BE-EEDC9657A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9276" y="4227082"/>
              <a:ext cx="1573755" cy="202012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E9441D-ECD6-4C9F-A631-F49145150500}"/>
                </a:ext>
              </a:extLst>
            </p:cNvPr>
            <p:cNvSpPr txBox="1"/>
            <p:nvPr/>
          </p:nvSpPr>
          <p:spPr>
            <a:xfrm>
              <a:off x="3307992" y="4879794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A727CFD-6BE9-4A45-AD93-D57AB20CFA29}"/>
              </a:ext>
            </a:extLst>
          </p:cNvPr>
          <p:cNvSpPr/>
          <p:nvPr/>
        </p:nvSpPr>
        <p:spPr>
          <a:xfrm>
            <a:off x="1742433" y="3109678"/>
            <a:ext cx="3763903" cy="36060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3F0E4-AD68-4FAE-A8BD-E9F501D5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808D-2981-4C88-9B81-A8A0BCFE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1"/>
            <a:ext cx="9720073" cy="1079362"/>
          </a:xfrm>
        </p:spPr>
        <p:txBody>
          <a:bodyPr>
            <a:normAutofit fontScale="92500"/>
          </a:bodyPr>
          <a:lstStyle/>
          <a:p>
            <a:r>
              <a:rPr lang="en-SG" dirty="0"/>
              <a:t>You might have already noticed it; running BFS/DFS from </a:t>
            </a:r>
            <a:r>
              <a:rPr lang="en-SG" b="1" dirty="0"/>
              <a:t>X</a:t>
            </a:r>
            <a:r>
              <a:rPr lang="en-SG" dirty="0"/>
              <a:t> finds the distance not just to </a:t>
            </a:r>
            <a:r>
              <a:rPr lang="en-SG" b="1" dirty="0"/>
              <a:t>Y</a:t>
            </a:r>
            <a:r>
              <a:rPr lang="en-SG" dirty="0"/>
              <a:t>, but to all the vertices in the graph.</a:t>
            </a:r>
          </a:p>
          <a:p>
            <a:pPr lvl="1"/>
            <a:r>
              <a:rPr lang="en-SG" dirty="0"/>
              <a:t>For example, if we run BFS/DFS from vertex 1, we know the distance from 1 to all other vertices.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D5035-3B62-4D2E-846A-740C22D8261B}"/>
              </a:ext>
            </a:extLst>
          </p:cNvPr>
          <p:cNvCxnSpPr>
            <a:cxnSpLocks/>
          </p:cNvCxnSpPr>
          <p:nvPr/>
        </p:nvCxnSpPr>
        <p:spPr>
          <a:xfrm>
            <a:off x="3689912" y="3589087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40D651-441A-40E3-82E7-4AA3DBCB63D2}"/>
              </a:ext>
            </a:extLst>
          </p:cNvPr>
          <p:cNvCxnSpPr>
            <a:cxnSpLocks/>
          </p:cNvCxnSpPr>
          <p:nvPr/>
        </p:nvCxnSpPr>
        <p:spPr>
          <a:xfrm flipH="1">
            <a:off x="2987472" y="4335581"/>
            <a:ext cx="1540915" cy="1977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8826C-F99C-4C41-9F3E-BF2DCE4C7E46}"/>
              </a:ext>
            </a:extLst>
          </p:cNvPr>
          <p:cNvCxnSpPr>
            <a:cxnSpLocks/>
          </p:cNvCxnSpPr>
          <p:nvPr/>
        </p:nvCxnSpPr>
        <p:spPr>
          <a:xfrm flipH="1">
            <a:off x="2541231" y="3747283"/>
            <a:ext cx="766761" cy="387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AEC2F6-2E16-472C-8E46-ED835912BD62}"/>
              </a:ext>
            </a:extLst>
          </p:cNvPr>
          <p:cNvCxnSpPr>
            <a:cxnSpLocks/>
          </p:cNvCxnSpPr>
          <p:nvPr/>
        </p:nvCxnSpPr>
        <p:spPr>
          <a:xfrm flipH="1">
            <a:off x="2183465" y="4358136"/>
            <a:ext cx="134043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C8FFA-BAD7-40E0-B449-EF360AC49A20}"/>
              </a:ext>
            </a:extLst>
          </p:cNvPr>
          <p:cNvSpPr txBox="1"/>
          <p:nvPr/>
        </p:nvSpPr>
        <p:spPr>
          <a:xfrm>
            <a:off x="3917686" y="3452598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36761-9EF7-402D-9C90-99D5979C0356}"/>
              </a:ext>
            </a:extLst>
          </p:cNvPr>
          <p:cNvSpPr txBox="1"/>
          <p:nvPr/>
        </p:nvSpPr>
        <p:spPr>
          <a:xfrm>
            <a:off x="3706576" y="5172959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279584-F578-4DF4-BFB5-BF0DBB599AB9}"/>
              </a:ext>
            </a:extLst>
          </p:cNvPr>
          <p:cNvSpPr txBox="1"/>
          <p:nvPr/>
        </p:nvSpPr>
        <p:spPr>
          <a:xfrm>
            <a:off x="2786266" y="3870649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C380D-507C-41B8-87B9-677960959C4F}"/>
              </a:ext>
            </a:extLst>
          </p:cNvPr>
          <p:cNvSpPr txBox="1"/>
          <p:nvPr/>
        </p:nvSpPr>
        <p:spPr>
          <a:xfrm>
            <a:off x="2205017" y="4634576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A578F-3C59-4BE5-9D96-8E4A8D724901}"/>
              </a:ext>
            </a:extLst>
          </p:cNvPr>
          <p:cNvCxnSpPr>
            <a:cxnSpLocks/>
          </p:cNvCxnSpPr>
          <p:nvPr/>
        </p:nvCxnSpPr>
        <p:spPr>
          <a:xfrm>
            <a:off x="4784951" y="4292609"/>
            <a:ext cx="122158" cy="898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03166-0E20-45B5-8704-6945AC0C354D}"/>
              </a:ext>
            </a:extLst>
          </p:cNvPr>
          <p:cNvCxnSpPr>
            <a:cxnSpLocks/>
          </p:cNvCxnSpPr>
          <p:nvPr/>
        </p:nvCxnSpPr>
        <p:spPr>
          <a:xfrm flipH="1">
            <a:off x="4340808" y="5638255"/>
            <a:ext cx="566301" cy="8326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C2BB48-D94A-4D37-BF24-36F635E56960}"/>
              </a:ext>
            </a:extLst>
          </p:cNvPr>
          <p:cNvSpPr txBox="1"/>
          <p:nvPr/>
        </p:nvSpPr>
        <p:spPr>
          <a:xfrm>
            <a:off x="4784951" y="4514155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EEB06-72B0-4466-A505-02925E903B82}"/>
              </a:ext>
            </a:extLst>
          </p:cNvPr>
          <p:cNvSpPr txBox="1"/>
          <p:nvPr/>
        </p:nvSpPr>
        <p:spPr>
          <a:xfrm>
            <a:off x="4592567" y="5935968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9530E6-B7CF-428A-8591-5574F73D0459}"/>
              </a:ext>
            </a:extLst>
          </p:cNvPr>
          <p:cNvSpPr/>
          <p:nvPr/>
        </p:nvSpPr>
        <p:spPr>
          <a:xfrm>
            <a:off x="3242465" y="3365363"/>
            <a:ext cx="447447" cy="44744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865078-C61F-464D-824A-30C1F0F09BC8}"/>
              </a:ext>
            </a:extLst>
          </p:cNvPr>
          <p:cNvSpPr/>
          <p:nvPr/>
        </p:nvSpPr>
        <p:spPr>
          <a:xfrm>
            <a:off x="1801545" y="5190808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C3F19-81DF-4491-8853-362D15181CA9}"/>
              </a:ext>
            </a:extLst>
          </p:cNvPr>
          <p:cNvSpPr/>
          <p:nvPr/>
        </p:nvSpPr>
        <p:spPr>
          <a:xfrm>
            <a:off x="2093784" y="3910689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FD8DE-17E7-4425-95DD-55D86A3048B4}"/>
              </a:ext>
            </a:extLst>
          </p:cNvPr>
          <p:cNvSpPr/>
          <p:nvPr/>
        </p:nvSpPr>
        <p:spPr>
          <a:xfrm>
            <a:off x="4403031" y="3910689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4B2BE6-6E05-4179-B000-D82D9FAF79F2}"/>
              </a:ext>
            </a:extLst>
          </p:cNvPr>
          <p:cNvSpPr/>
          <p:nvPr/>
        </p:nvSpPr>
        <p:spPr>
          <a:xfrm>
            <a:off x="4683385" y="5190808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6A151DF-7AB8-4C42-8DD7-B585CE526CC7}"/>
              </a:ext>
            </a:extLst>
          </p:cNvPr>
          <p:cNvSpPr/>
          <p:nvPr/>
        </p:nvSpPr>
        <p:spPr>
          <a:xfrm>
            <a:off x="3893361" y="6247203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9D5B70-CF14-4991-8355-3D0675A92345}"/>
              </a:ext>
            </a:extLst>
          </p:cNvPr>
          <p:cNvSpPr/>
          <p:nvPr/>
        </p:nvSpPr>
        <p:spPr>
          <a:xfrm>
            <a:off x="2605552" y="6247203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43F5FA4-6383-4903-AE19-96776CE28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55682"/>
              </p:ext>
            </p:extLst>
          </p:nvPr>
        </p:nvGraphicFramePr>
        <p:xfrm>
          <a:off x="7006368" y="3689079"/>
          <a:ext cx="1495732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543">
                  <a:extLst>
                    <a:ext uri="{9D8B030D-6E8A-4147-A177-3AD203B41FA5}">
                      <a16:colId xmlns:a16="http://schemas.microsoft.com/office/drawing/2014/main" val="2055461120"/>
                    </a:ext>
                  </a:extLst>
                </a:gridCol>
                <a:gridCol w="584189">
                  <a:extLst>
                    <a:ext uri="{9D8B030D-6E8A-4147-A177-3AD203B41FA5}">
                      <a16:colId xmlns:a16="http://schemas.microsoft.com/office/drawing/2014/main" val="40419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7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2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18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36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7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9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3833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3949062-B3BA-417F-9C6E-A177C047C0B8}"/>
              </a:ext>
            </a:extLst>
          </p:cNvPr>
          <p:cNvGrpSpPr/>
          <p:nvPr/>
        </p:nvGrpSpPr>
        <p:grpSpPr>
          <a:xfrm>
            <a:off x="1619396" y="3504413"/>
            <a:ext cx="3129516" cy="2808317"/>
            <a:chOff x="1619396" y="3504413"/>
            <a:chExt cx="3129516" cy="28083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C5CBDE-E1EC-4B44-AF5B-3A251D1FE4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4385" y="3747283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9D036-D12B-4FB1-A774-7BBC07D2B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6755" y="4358136"/>
              <a:ext cx="122157" cy="89819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B9E3B3-DECE-472C-AAE4-50A683EAF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5281" y="5572728"/>
              <a:ext cx="473631" cy="740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00BA27-185D-42F7-B53A-9AE8EC0197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269" y="4292609"/>
              <a:ext cx="134042" cy="898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380307-008C-4FC2-9C1D-ED067D56B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5704" y="3589087"/>
              <a:ext cx="766761" cy="387129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847FC4-EBCF-4837-8A76-5BCD22B42394}"/>
                </a:ext>
              </a:extLst>
            </p:cNvPr>
            <p:cNvSpPr txBox="1"/>
            <p:nvPr/>
          </p:nvSpPr>
          <p:spPr>
            <a:xfrm>
              <a:off x="3571753" y="3905479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A8EF70-4DF8-4BE4-B5DE-7E7186F89D20}"/>
                </a:ext>
              </a:extLst>
            </p:cNvPr>
            <p:cNvSpPr txBox="1"/>
            <p:nvPr/>
          </p:nvSpPr>
          <p:spPr>
            <a:xfrm>
              <a:off x="4309417" y="4711457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828B0B-30D0-4134-81B3-235ED10883D6}"/>
                </a:ext>
              </a:extLst>
            </p:cNvPr>
            <p:cNvSpPr txBox="1"/>
            <p:nvPr/>
          </p:nvSpPr>
          <p:spPr>
            <a:xfrm>
              <a:off x="4062686" y="5659145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91406-CB4C-4F88-B161-E8409B3E526C}"/>
                </a:ext>
              </a:extLst>
            </p:cNvPr>
            <p:cNvSpPr txBox="1"/>
            <p:nvPr/>
          </p:nvSpPr>
          <p:spPr>
            <a:xfrm>
              <a:off x="2493826" y="3504413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5F6A56-5469-4AF9-BDEE-C12AAB6068CC}"/>
                </a:ext>
              </a:extLst>
            </p:cNvPr>
            <p:cNvSpPr txBox="1"/>
            <p:nvPr/>
          </p:nvSpPr>
          <p:spPr>
            <a:xfrm>
              <a:off x="1619396" y="4543360"/>
              <a:ext cx="51488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911487-709A-4E75-A7BE-EEDC9657A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9276" y="4227082"/>
              <a:ext cx="1573755" cy="202012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E9441D-ECD6-4C9F-A631-F49145150500}"/>
                </a:ext>
              </a:extLst>
            </p:cNvPr>
            <p:cNvSpPr txBox="1"/>
            <p:nvPr/>
          </p:nvSpPr>
          <p:spPr>
            <a:xfrm>
              <a:off x="3307992" y="4879794"/>
              <a:ext cx="43794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A727CFD-6BE9-4A45-AD93-D57AB20CFA29}"/>
              </a:ext>
            </a:extLst>
          </p:cNvPr>
          <p:cNvSpPr/>
          <p:nvPr/>
        </p:nvSpPr>
        <p:spPr>
          <a:xfrm>
            <a:off x="1742433" y="3109678"/>
            <a:ext cx="3763903" cy="360602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3F0E4-AD68-4FAE-A8BD-E9F501D5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808D-2981-4C88-9B81-A8A0BCFE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1"/>
            <a:ext cx="9720073" cy="1079362"/>
          </a:xfrm>
        </p:spPr>
        <p:txBody>
          <a:bodyPr>
            <a:normAutofit/>
          </a:bodyPr>
          <a:lstStyle/>
          <a:p>
            <a:r>
              <a:rPr lang="en-SG" dirty="0"/>
              <a:t>We can also determine the distance from any vertex to </a:t>
            </a:r>
            <a:r>
              <a:rPr lang="en-SG" b="1" dirty="0"/>
              <a:t>X</a:t>
            </a:r>
            <a:r>
              <a:rPr lang="en-SG" dirty="0"/>
              <a:t> by negating the values.</a:t>
            </a:r>
          </a:p>
          <a:p>
            <a:pPr lvl="1"/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D5035-3B62-4D2E-846A-740C22D8261B}"/>
              </a:ext>
            </a:extLst>
          </p:cNvPr>
          <p:cNvCxnSpPr>
            <a:cxnSpLocks/>
          </p:cNvCxnSpPr>
          <p:nvPr/>
        </p:nvCxnSpPr>
        <p:spPr>
          <a:xfrm>
            <a:off x="3689912" y="3589087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40D651-441A-40E3-82E7-4AA3DBCB63D2}"/>
              </a:ext>
            </a:extLst>
          </p:cNvPr>
          <p:cNvCxnSpPr>
            <a:cxnSpLocks/>
          </p:cNvCxnSpPr>
          <p:nvPr/>
        </p:nvCxnSpPr>
        <p:spPr>
          <a:xfrm flipH="1">
            <a:off x="2987472" y="4335581"/>
            <a:ext cx="1540915" cy="1977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8826C-F99C-4C41-9F3E-BF2DCE4C7E46}"/>
              </a:ext>
            </a:extLst>
          </p:cNvPr>
          <p:cNvCxnSpPr>
            <a:cxnSpLocks/>
          </p:cNvCxnSpPr>
          <p:nvPr/>
        </p:nvCxnSpPr>
        <p:spPr>
          <a:xfrm flipH="1">
            <a:off x="2541231" y="3747283"/>
            <a:ext cx="766761" cy="387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AEC2F6-2E16-472C-8E46-ED835912BD62}"/>
              </a:ext>
            </a:extLst>
          </p:cNvPr>
          <p:cNvCxnSpPr>
            <a:cxnSpLocks/>
          </p:cNvCxnSpPr>
          <p:nvPr/>
        </p:nvCxnSpPr>
        <p:spPr>
          <a:xfrm flipH="1">
            <a:off x="2183465" y="4358136"/>
            <a:ext cx="134043" cy="8981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C8FFA-BAD7-40E0-B449-EF360AC49A20}"/>
              </a:ext>
            </a:extLst>
          </p:cNvPr>
          <p:cNvSpPr txBox="1"/>
          <p:nvPr/>
        </p:nvSpPr>
        <p:spPr>
          <a:xfrm>
            <a:off x="3917686" y="3452598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36761-9EF7-402D-9C90-99D5979C0356}"/>
              </a:ext>
            </a:extLst>
          </p:cNvPr>
          <p:cNvSpPr txBox="1"/>
          <p:nvPr/>
        </p:nvSpPr>
        <p:spPr>
          <a:xfrm>
            <a:off x="3706576" y="5172959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279584-F578-4DF4-BFB5-BF0DBB599AB9}"/>
              </a:ext>
            </a:extLst>
          </p:cNvPr>
          <p:cNvSpPr txBox="1"/>
          <p:nvPr/>
        </p:nvSpPr>
        <p:spPr>
          <a:xfrm>
            <a:off x="2786266" y="3870649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C380D-507C-41B8-87B9-677960959C4F}"/>
              </a:ext>
            </a:extLst>
          </p:cNvPr>
          <p:cNvSpPr txBox="1"/>
          <p:nvPr/>
        </p:nvSpPr>
        <p:spPr>
          <a:xfrm>
            <a:off x="2205017" y="4634576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A578F-3C59-4BE5-9D96-8E4A8D724901}"/>
              </a:ext>
            </a:extLst>
          </p:cNvPr>
          <p:cNvCxnSpPr>
            <a:cxnSpLocks/>
          </p:cNvCxnSpPr>
          <p:nvPr/>
        </p:nvCxnSpPr>
        <p:spPr>
          <a:xfrm>
            <a:off x="4784951" y="4292609"/>
            <a:ext cx="122158" cy="898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03166-0E20-45B5-8704-6945AC0C354D}"/>
              </a:ext>
            </a:extLst>
          </p:cNvPr>
          <p:cNvCxnSpPr>
            <a:cxnSpLocks/>
          </p:cNvCxnSpPr>
          <p:nvPr/>
        </p:nvCxnSpPr>
        <p:spPr>
          <a:xfrm flipH="1">
            <a:off x="4340808" y="5638255"/>
            <a:ext cx="566301" cy="8326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C2BB48-D94A-4D37-BF24-36F635E56960}"/>
              </a:ext>
            </a:extLst>
          </p:cNvPr>
          <p:cNvSpPr txBox="1"/>
          <p:nvPr/>
        </p:nvSpPr>
        <p:spPr>
          <a:xfrm>
            <a:off x="4784951" y="4514155"/>
            <a:ext cx="5148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EEB06-72B0-4466-A505-02925E903B82}"/>
              </a:ext>
            </a:extLst>
          </p:cNvPr>
          <p:cNvSpPr txBox="1"/>
          <p:nvPr/>
        </p:nvSpPr>
        <p:spPr>
          <a:xfrm>
            <a:off x="4592567" y="5935968"/>
            <a:ext cx="43794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865078-C61F-464D-824A-30C1F0F09BC8}"/>
              </a:ext>
            </a:extLst>
          </p:cNvPr>
          <p:cNvSpPr/>
          <p:nvPr/>
        </p:nvSpPr>
        <p:spPr>
          <a:xfrm>
            <a:off x="1801545" y="5190808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C3F19-81DF-4491-8853-362D15181CA9}"/>
              </a:ext>
            </a:extLst>
          </p:cNvPr>
          <p:cNvSpPr/>
          <p:nvPr/>
        </p:nvSpPr>
        <p:spPr>
          <a:xfrm>
            <a:off x="2093784" y="3910689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AFD8DE-17E7-4425-95DD-55D86A3048B4}"/>
              </a:ext>
            </a:extLst>
          </p:cNvPr>
          <p:cNvSpPr/>
          <p:nvPr/>
        </p:nvSpPr>
        <p:spPr>
          <a:xfrm>
            <a:off x="4403031" y="3910689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4B2BE6-6E05-4179-B000-D82D9FAF79F2}"/>
              </a:ext>
            </a:extLst>
          </p:cNvPr>
          <p:cNvSpPr/>
          <p:nvPr/>
        </p:nvSpPr>
        <p:spPr>
          <a:xfrm>
            <a:off x="4683385" y="5190808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6A151DF-7AB8-4C42-8DD7-B585CE526CC7}"/>
              </a:ext>
            </a:extLst>
          </p:cNvPr>
          <p:cNvSpPr/>
          <p:nvPr/>
        </p:nvSpPr>
        <p:spPr>
          <a:xfrm>
            <a:off x="3893361" y="6247203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9D5B70-CF14-4991-8355-3D0675A92345}"/>
              </a:ext>
            </a:extLst>
          </p:cNvPr>
          <p:cNvSpPr/>
          <p:nvPr/>
        </p:nvSpPr>
        <p:spPr>
          <a:xfrm>
            <a:off x="2605552" y="6247203"/>
            <a:ext cx="447447" cy="447447"/>
          </a:xfrm>
          <a:prstGeom prst="ellipse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43F5FA4-6383-4903-AE19-96776CE28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035983"/>
              </p:ext>
            </p:extLst>
          </p:nvPr>
        </p:nvGraphicFramePr>
        <p:xfrm>
          <a:off x="7006368" y="3689079"/>
          <a:ext cx="1495732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543">
                  <a:extLst>
                    <a:ext uri="{9D8B030D-6E8A-4147-A177-3AD203B41FA5}">
                      <a16:colId xmlns:a16="http://schemas.microsoft.com/office/drawing/2014/main" val="2055461120"/>
                    </a:ext>
                  </a:extLst>
                </a:gridCol>
                <a:gridCol w="584189">
                  <a:extLst>
                    <a:ext uri="{9D8B030D-6E8A-4147-A177-3AD203B41FA5}">
                      <a16:colId xmlns:a16="http://schemas.microsoft.com/office/drawing/2014/main" val="40419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7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2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18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36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7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960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145B81B-BE4B-4EF0-A0FB-6E3D9D9F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70863"/>
              </p:ext>
            </p:extLst>
          </p:nvPr>
        </p:nvGraphicFramePr>
        <p:xfrm>
          <a:off x="9204528" y="3689079"/>
          <a:ext cx="1495732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543">
                  <a:extLst>
                    <a:ext uri="{9D8B030D-6E8A-4147-A177-3AD203B41FA5}">
                      <a16:colId xmlns:a16="http://schemas.microsoft.com/office/drawing/2014/main" val="2055461120"/>
                    </a:ext>
                  </a:extLst>
                </a:gridCol>
                <a:gridCol w="584189">
                  <a:extLst>
                    <a:ext uri="{9D8B030D-6E8A-4147-A177-3AD203B41FA5}">
                      <a16:colId xmlns:a16="http://schemas.microsoft.com/office/drawing/2014/main" val="40419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7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2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18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36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5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27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6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bg1"/>
                          </a:solidFill>
                        </a:rPr>
                        <a:t>7 </a:t>
                      </a:r>
                      <a:r>
                        <a:rPr lang="ja-JP" altLang="en-US" sz="2000" b="1" dirty="0">
                          <a:solidFill>
                            <a:schemeClr val="bg1"/>
                          </a:solidFill>
                        </a:rPr>
                        <a:t>→ </a:t>
                      </a:r>
                      <a:r>
                        <a:rPr lang="en-SG" altLang="ja-JP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SG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9608"/>
                  </a:ext>
                </a:extLst>
              </a:tr>
            </a:tbl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A5AA902D-9431-4EE8-B189-6A7D15972DF9}"/>
              </a:ext>
            </a:extLst>
          </p:cNvPr>
          <p:cNvSpPr/>
          <p:nvPr/>
        </p:nvSpPr>
        <p:spPr>
          <a:xfrm>
            <a:off x="3242465" y="3365363"/>
            <a:ext cx="447447" cy="44744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61587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B7F2-C62B-4917-9A83-6753E931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5AE4-2973-480A-9F7D-8CDC50E12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To repeat, a single run of BFS/DFS from any vertex </a:t>
            </a:r>
            <a:r>
              <a:rPr lang="en-SG" b="1" dirty="0"/>
              <a:t>X</a:t>
            </a:r>
            <a:r>
              <a:rPr lang="en-SG" dirty="0"/>
              <a:t> gives us:</a:t>
            </a:r>
          </a:p>
          <a:p>
            <a:pPr lvl="1"/>
            <a:r>
              <a:rPr lang="en-SG" dirty="0"/>
              <a:t>The distance from </a:t>
            </a:r>
            <a:r>
              <a:rPr lang="en-SG" b="1" dirty="0"/>
              <a:t>X</a:t>
            </a:r>
            <a:r>
              <a:rPr lang="en-SG" dirty="0"/>
              <a:t> to any vertex.</a:t>
            </a:r>
          </a:p>
          <a:p>
            <a:pPr lvl="1"/>
            <a:r>
              <a:rPr lang="en-SG" dirty="0"/>
              <a:t>The distance from any vertex to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r>
              <a:rPr lang="en-SG" dirty="0"/>
              <a:t>This by itself isn't enough to solve our problems though.</a:t>
            </a:r>
          </a:p>
          <a:p>
            <a:pPr lvl="1"/>
            <a:r>
              <a:rPr lang="en-SG" dirty="0"/>
              <a:t>We can't afford to run a BFS/DFS from every vertex in the graph. </a:t>
            </a:r>
            <a:br>
              <a:rPr lang="en-SG" dirty="0"/>
            </a:br>
            <a:r>
              <a:rPr lang="en-SG" dirty="0"/>
              <a:t>That would take O(</a:t>
            </a:r>
            <a:r>
              <a:rPr lang="en-SG" b="1" dirty="0"/>
              <a:t>N</a:t>
            </a:r>
            <a:r>
              <a:rPr lang="en-SG" baseline="30000" dirty="0"/>
              <a:t>2</a:t>
            </a:r>
            <a:r>
              <a:rPr lang="en-SG" dirty="0"/>
              <a:t>) time.</a:t>
            </a:r>
          </a:p>
          <a:p>
            <a:r>
              <a:rPr lang="en-SG" dirty="0"/>
              <a:t>But let's keep this in the back of our heads.</a:t>
            </a:r>
          </a:p>
        </p:txBody>
      </p:sp>
    </p:spTree>
    <p:extLst>
      <p:ext uri="{BB962C8B-B14F-4D97-AF65-F5344CB8AC3E}">
        <p14:creationId xmlns:p14="http://schemas.microsoft.com/office/powerpoint/2010/main" val="29071535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D0447306-4C93-4DBA-8D46-FB9E43A7D2EF}"/>
              </a:ext>
            </a:extLst>
          </p:cNvPr>
          <p:cNvGrpSpPr/>
          <p:nvPr/>
        </p:nvGrpSpPr>
        <p:grpSpPr>
          <a:xfrm>
            <a:off x="2510729" y="3603669"/>
            <a:ext cx="1076465" cy="1299407"/>
            <a:chOff x="2510729" y="3603669"/>
            <a:chExt cx="1076465" cy="1299407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7723F1D-932B-4C2C-B1E1-604B6684B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961" y="4076516"/>
              <a:ext cx="0" cy="82656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C379D6B-A271-4AF0-A1A1-2E705B9501D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216" y="4025716"/>
              <a:ext cx="0" cy="8265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7BA5D2-2EC6-4544-A08C-596FB63A81C2}"/>
                </a:ext>
              </a:extLst>
            </p:cNvPr>
            <p:cNvSpPr/>
            <p:nvPr/>
          </p:nvSpPr>
          <p:spPr>
            <a:xfrm>
              <a:off x="2781614" y="3603669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5EAAEE-5525-4AF5-997A-B6DEE5E703B5}"/>
                </a:ext>
              </a:extLst>
            </p:cNvPr>
            <p:cNvSpPr txBox="1"/>
            <p:nvPr/>
          </p:nvSpPr>
          <p:spPr>
            <a:xfrm>
              <a:off x="2510729" y="427484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40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6BBCE0-FAF5-488B-8F5F-01B3F877BBAD}"/>
                </a:ext>
              </a:extLst>
            </p:cNvPr>
            <p:cNvSpPr txBox="1"/>
            <p:nvPr/>
          </p:nvSpPr>
          <p:spPr>
            <a:xfrm>
              <a:off x="3072309" y="4274840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-40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0CD40-771A-4807-8A8E-6682BC64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00BD-A3D5-4F70-9533-3E5E092B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SG" dirty="0"/>
              <a:t>So far, when we've been talking about paths between </a:t>
            </a:r>
            <a:r>
              <a:rPr lang="en-SG" b="1" dirty="0"/>
              <a:t>X</a:t>
            </a:r>
            <a:r>
              <a:rPr lang="en-SG" dirty="0"/>
              <a:t> and </a:t>
            </a:r>
            <a:r>
              <a:rPr lang="en-SG" b="1" dirty="0"/>
              <a:t>Y</a:t>
            </a:r>
            <a:r>
              <a:rPr lang="en-SG" dirty="0"/>
              <a:t>, we've always been referring to "direct" paths.</a:t>
            </a:r>
          </a:p>
          <a:p>
            <a:pPr lvl="1" algn="just"/>
            <a:r>
              <a:rPr lang="en-SG" dirty="0"/>
              <a:t>That is, we start from </a:t>
            </a:r>
            <a:r>
              <a:rPr lang="en-SG" b="1" dirty="0"/>
              <a:t>X</a:t>
            </a:r>
            <a:r>
              <a:rPr lang="en-SG" dirty="0"/>
              <a:t>, then head straight to </a:t>
            </a:r>
            <a:r>
              <a:rPr lang="en-SG" b="1" dirty="0"/>
              <a:t>Y</a:t>
            </a:r>
            <a:r>
              <a:rPr lang="en-SG" dirty="0"/>
              <a:t> without taking any detours.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FB8E12-EF65-4DC6-967A-B28FEFBA6DF4}"/>
              </a:ext>
            </a:extLst>
          </p:cNvPr>
          <p:cNvSpPr txBox="1"/>
          <p:nvPr/>
        </p:nvSpPr>
        <p:spPr>
          <a:xfrm>
            <a:off x="1842614" y="5905446"/>
            <a:ext cx="232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1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Path: 1 </a:t>
            </a:r>
            <a:r>
              <a:rPr lang="ja-JP" altLang="en-US" sz="2400" dirty="0"/>
              <a:t>→</a:t>
            </a:r>
            <a:r>
              <a:rPr lang="en-SG" altLang="ja-JP" sz="2400" dirty="0"/>
              <a:t> 2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  <a:endParaRPr lang="en-SG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0402D6-91DD-435F-A4A2-09957B77A7BC}"/>
              </a:ext>
            </a:extLst>
          </p:cNvPr>
          <p:cNvGrpSpPr/>
          <p:nvPr/>
        </p:nvGrpSpPr>
        <p:grpSpPr>
          <a:xfrm>
            <a:off x="2080380" y="5259596"/>
            <a:ext cx="1861800" cy="527528"/>
            <a:chOff x="1890663" y="4162316"/>
            <a:chExt cx="1861800" cy="52752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3B82DB-59B4-49F1-8E76-A003785D554B}"/>
                </a:ext>
              </a:extLst>
            </p:cNvPr>
            <p:cNvCxnSpPr>
              <a:cxnSpLocks/>
              <a:stCxn id="39" idx="2"/>
              <a:endCxn id="38" idx="5"/>
            </p:cNvCxnSpPr>
            <p:nvPr/>
          </p:nvCxnSpPr>
          <p:spPr>
            <a:xfrm flipH="1" flipV="1">
              <a:off x="2973817" y="416231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25850C-472C-4756-A17C-6CB500474550}"/>
                </a:ext>
              </a:extLst>
            </p:cNvPr>
            <p:cNvCxnSpPr>
              <a:cxnSpLocks/>
              <a:stCxn id="38" idx="3"/>
              <a:endCxn id="40" idx="6"/>
            </p:cNvCxnSpPr>
            <p:nvPr/>
          </p:nvCxnSpPr>
          <p:spPr>
            <a:xfrm flipH="1">
              <a:off x="1890663" y="416231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4CB7-8E21-4EE9-9475-0C47A8676D1D}"/>
                </a:ext>
              </a:extLst>
            </p:cNvPr>
            <p:cNvSpPr txBox="1"/>
            <p:nvPr/>
          </p:nvSpPr>
          <p:spPr>
            <a:xfrm>
              <a:off x="2921185" y="432051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F694A8-44A7-493A-8A77-867C76CD64F6}"/>
                </a:ext>
              </a:extLst>
            </p:cNvPr>
            <p:cNvSpPr txBox="1"/>
            <p:nvPr/>
          </p:nvSpPr>
          <p:spPr>
            <a:xfrm>
              <a:off x="2135698" y="428568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80862-5226-481A-B615-2AE0A59A0419}"/>
              </a:ext>
            </a:extLst>
          </p:cNvPr>
          <p:cNvSpPr/>
          <p:nvPr/>
        </p:nvSpPr>
        <p:spPr>
          <a:xfrm>
            <a:off x="1447799" y="353122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F2DCF7-7D75-4AC9-8E3C-18A012AC323B}"/>
              </a:ext>
            </a:extLst>
          </p:cNvPr>
          <p:cNvCxnSpPr>
            <a:cxnSpLocks/>
            <a:stCxn id="38" idx="6"/>
            <a:endCxn id="39" idx="1"/>
          </p:cNvCxnSpPr>
          <p:nvPr/>
        </p:nvCxnSpPr>
        <p:spPr>
          <a:xfrm>
            <a:off x="3229061" y="510140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C8D37F-CD95-4271-895D-DA001A429BD8}"/>
              </a:ext>
            </a:extLst>
          </p:cNvPr>
          <p:cNvCxnSpPr>
            <a:cxnSpLocks/>
            <a:stCxn id="40" idx="7"/>
            <a:endCxn id="38" idx="2"/>
          </p:cNvCxnSpPr>
          <p:nvPr/>
        </p:nvCxnSpPr>
        <p:spPr>
          <a:xfrm flipV="1">
            <a:off x="2014853" y="510140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3A76D-C709-463D-833F-14AAD8F5C70E}"/>
              </a:ext>
            </a:extLst>
          </p:cNvPr>
          <p:cNvSpPr txBox="1"/>
          <p:nvPr/>
        </p:nvSpPr>
        <p:spPr>
          <a:xfrm>
            <a:off x="3456835" y="49649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D20CAF-D9E1-4738-9BC0-D4F79AD763DB}"/>
              </a:ext>
            </a:extLst>
          </p:cNvPr>
          <p:cNvSpPr txBox="1"/>
          <p:nvPr/>
        </p:nvSpPr>
        <p:spPr>
          <a:xfrm>
            <a:off x="2032975" y="50167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D33711-0F88-4ED4-9E9F-E79F2335E4A3}"/>
              </a:ext>
            </a:extLst>
          </p:cNvPr>
          <p:cNvSpPr/>
          <p:nvPr/>
        </p:nvSpPr>
        <p:spPr>
          <a:xfrm>
            <a:off x="2781614" y="48776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160AE9-5E57-41C2-B149-6033EC2EA012}"/>
              </a:ext>
            </a:extLst>
          </p:cNvPr>
          <p:cNvSpPr/>
          <p:nvPr/>
        </p:nvSpPr>
        <p:spPr>
          <a:xfrm>
            <a:off x="3942180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242C82-C72C-4CD7-9B71-CB2FE1CB0751}"/>
              </a:ext>
            </a:extLst>
          </p:cNvPr>
          <p:cNvSpPr/>
          <p:nvPr/>
        </p:nvSpPr>
        <p:spPr>
          <a:xfrm>
            <a:off x="1632933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57873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D0447306-4C93-4DBA-8D46-FB9E43A7D2EF}"/>
              </a:ext>
            </a:extLst>
          </p:cNvPr>
          <p:cNvGrpSpPr/>
          <p:nvPr/>
        </p:nvGrpSpPr>
        <p:grpSpPr>
          <a:xfrm>
            <a:off x="2510729" y="3603669"/>
            <a:ext cx="1076465" cy="1299407"/>
            <a:chOff x="2510729" y="3603669"/>
            <a:chExt cx="1076465" cy="1299407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7723F1D-932B-4C2C-B1E1-604B6684B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961" y="4076516"/>
              <a:ext cx="0" cy="82656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C379D6B-A271-4AF0-A1A1-2E705B9501D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216" y="4025716"/>
              <a:ext cx="0" cy="8265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57BA5D2-2EC6-4544-A08C-596FB63A81C2}"/>
                </a:ext>
              </a:extLst>
            </p:cNvPr>
            <p:cNvSpPr/>
            <p:nvPr/>
          </p:nvSpPr>
          <p:spPr>
            <a:xfrm>
              <a:off x="2781614" y="3603669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5EAAEE-5525-4AF5-997A-B6DEE5E703B5}"/>
                </a:ext>
              </a:extLst>
            </p:cNvPr>
            <p:cNvSpPr txBox="1"/>
            <p:nvPr/>
          </p:nvSpPr>
          <p:spPr>
            <a:xfrm>
              <a:off x="2510729" y="427484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40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6BBCE0-FAF5-488B-8F5F-01B3F877BBAD}"/>
                </a:ext>
              </a:extLst>
            </p:cNvPr>
            <p:cNvSpPr txBox="1"/>
            <p:nvPr/>
          </p:nvSpPr>
          <p:spPr>
            <a:xfrm>
              <a:off x="3072309" y="4274840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-40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B0CD40-771A-4807-8A8E-6682BC64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00BD-A3D5-4F70-9533-3E5E092B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SG" dirty="0"/>
              <a:t>But what about "indirect" paths that take detours and "unnecessary" steps?</a:t>
            </a:r>
          </a:p>
          <a:p>
            <a:pPr lvl="1" algn="just"/>
            <a:r>
              <a:rPr lang="en-SG" dirty="0"/>
              <a:t>In this case, we took a detour to vertex 4 before going back towards vertex 3, even though there's no reason to go to vertex 4.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FB8E12-EF65-4DC6-967A-B28FEFBA6DF4}"/>
              </a:ext>
            </a:extLst>
          </p:cNvPr>
          <p:cNvSpPr txBox="1"/>
          <p:nvPr/>
        </p:nvSpPr>
        <p:spPr>
          <a:xfrm>
            <a:off x="1842614" y="5905446"/>
            <a:ext cx="232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1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Path: 1 </a:t>
            </a:r>
            <a:r>
              <a:rPr lang="ja-JP" altLang="en-US" sz="2400" dirty="0"/>
              <a:t>→</a:t>
            </a:r>
            <a:r>
              <a:rPr lang="en-SG" altLang="ja-JP" sz="2400" dirty="0"/>
              <a:t> 2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  <a:endParaRPr lang="en-SG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0402D6-91DD-435F-A4A2-09957B77A7BC}"/>
              </a:ext>
            </a:extLst>
          </p:cNvPr>
          <p:cNvGrpSpPr/>
          <p:nvPr/>
        </p:nvGrpSpPr>
        <p:grpSpPr>
          <a:xfrm>
            <a:off x="2080380" y="5259596"/>
            <a:ext cx="1861800" cy="527528"/>
            <a:chOff x="1890663" y="4162316"/>
            <a:chExt cx="1861800" cy="52752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3B82DB-59B4-49F1-8E76-A003785D554B}"/>
                </a:ext>
              </a:extLst>
            </p:cNvPr>
            <p:cNvCxnSpPr>
              <a:cxnSpLocks/>
              <a:stCxn id="39" idx="2"/>
              <a:endCxn id="38" idx="5"/>
            </p:cNvCxnSpPr>
            <p:nvPr/>
          </p:nvCxnSpPr>
          <p:spPr>
            <a:xfrm flipH="1" flipV="1">
              <a:off x="2973817" y="416231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25850C-472C-4756-A17C-6CB500474550}"/>
                </a:ext>
              </a:extLst>
            </p:cNvPr>
            <p:cNvCxnSpPr>
              <a:cxnSpLocks/>
              <a:stCxn id="38" idx="3"/>
              <a:endCxn id="40" idx="6"/>
            </p:cNvCxnSpPr>
            <p:nvPr/>
          </p:nvCxnSpPr>
          <p:spPr>
            <a:xfrm flipH="1">
              <a:off x="1890663" y="416231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604CB7-8E21-4EE9-9475-0C47A8676D1D}"/>
                </a:ext>
              </a:extLst>
            </p:cNvPr>
            <p:cNvSpPr txBox="1"/>
            <p:nvPr/>
          </p:nvSpPr>
          <p:spPr>
            <a:xfrm>
              <a:off x="2921185" y="432051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F694A8-44A7-493A-8A77-867C76CD64F6}"/>
                </a:ext>
              </a:extLst>
            </p:cNvPr>
            <p:cNvSpPr txBox="1"/>
            <p:nvPr/>
          </p:nvSpPr>
          <p:spPr>
            <a:xfrm>
              <a:off x="2135698" y="428568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280862-5226-481A-B615-2AE0A59A0419}"/>
              </a:ext>
            </a:extLst>
          </p:cNvPr>
          <p:cNvSpPr/>
          <p:nvPr/>
        </p:nvSpPr>
        <p:spPr>
          <a:xfrm>
            <a:off x="1447799" y="353122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F2DCF7-7D75-4AC9-8E3C-18A012AC323B}"/>
              </a:ext>
            </a:extLst>
          </p:cNvPr>
          <p:cNvCxnSpPr>
            <a:cxnSpLocks/>
            <a:stCxn id="38" idx="6"/>
            <a:endCxn id="39" idx="1"/>
          </p:cNvCxnSpPr>
          <p:nvPr/>
        </p:nvCxnSpPr>
        <p:spPr>
          <a:xfrm>
            <a:off x="3229061" y="510140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C8D37F-CD95-4271-895D-DA001A429BD8}"/>
              </a:ext>
            </a:extLst>
          </p:cNvPr>
          <p:cNvCxnSpPr>
            <a:cxnSpLocks/>
            <a:stCxn id="40" idx="7"/>
            <a:endCxn id="38" idx="2"/>
          </p:cNvCxnSpPr>
          <p:nvPr/>
        </p:nvCxnSpPr>
        <p:spPr>
          <a:xfrm flipV="1">
            <a:off x="2014853" y="510140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63A76D-C709-463D-833F-14AAD8F5C70E}"/>
              </a:ext>
            </a:extLst>
          </p:cNvPr>
          <p:cNvSpPr txBox="1"/>
          <p:nvPr/>
        </p:nvSpPr>
        <p:spPr>
          <a:xfrm>
            <a:off x="3456835" y="49649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D20CAF-D9E1-4738-9BC0-D4F79AD763DB}"/>
              </a:ext>
            </a:extLst>
          </p:cNvPr>
          <p:cNvSpPr txBox="1"/>
          <p:nvPr/>
        </p:nvSpPr>
        <p:spPr>
          <a:xfrm>
            <a:off x="2032975" y="50167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D33711-0F88-4ED4-9E9F-E79F2335E4A3}"/>
              </a:ext>
            </a:extLst>
          </p:cNvPr>
          <p:cNvSpPr/>
          <p:nvPr/>
        </p:nvSpPr>
        <p:spPr>
          <a:xfrm>
            <a:off x="2781614" y="48776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160AE9-5E57-41C2-B149-6033EC2EA012}"/>
              </a:ext>
            </a:extLst>
          </p:cNvPr>
          <p:cNvSpPr/>
          <p:nvPr/>
        </p:nvSpPr>
        <p:spPr>
          <a:xfrm>
            <a:off x="3942180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242C82-C72C-4CD7-9B71-CB2FE1CB0751}"/>
              </a:ext>
            </a:extLst>
          </p:cNvPr>
          <p:cNvSpPr/>
          <p:nvPr/>
        </p:nvSpPr>
        <p:spPr>
          <a:xfrm>
            <a:off x="1632933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715492-50C3-4BD8-9EFA-7404E2209728}"/>
              </a:ext>
            </a:extLst>
          </p:cNvPr>
          <p:cNvSpPr/>
          <p:nvPr/>
        </p:nvSpPr>
        <p:spPr>
          <a:xfrm>
            <a:off x="6930269" y="353122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EE58C1-8E3B-4BF8-8A63-F991B743E513}"/>
              </a:ext>
            </a:extLst>
          </p:cNvPr>
          <p:cNvSpPr txBox="1"/>
          <p:nvPr/>
        </p:nvSpPr>
        <p:spPr>
          <a:xfrm>
            <a:off x="6677472" y="5905446"/>
            <a:ext cx="362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1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Path: 1 </a:t>
            </a:r>
            <a:r>
              <a:rPr lang="ja-JP" altLang="en-US" sz="2400" dirty="0"/>
              <a:t>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  <a:r>
              <a:rPr lang="ja-JP" altLang="en-US" sz="2400" dirty="0"/>
              <a:t> 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  <a:endParaRPr lang="en-SG" sz="2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D94DFA-8527-4F23-B000-473A8B215BA2}"/>
              </a:ext>
            </a:extLst>
          </p:cNvPr>
          <p:cNvGrpSpPr/>
          <p:nvPr/>
        </p:nvGrpSpPr>
        <p:grpSpPr>
          <a:xfrm>
            <a:off x="7562850" y="5259596"/>
            <a:ext cx="1861800" cy="527528"/>
            <a:chOff x="1890663" y="4162316"/>
            <a:chExt cx="1861800" cy="527528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A18925-A8D1-444F-9425-2C1164B01B6D}"/>
                </a:ext>
              </a:extLst>
            </p:cNvPr>
            <p:cNvCxnSpPr>
              <a:cxnSpLocks/>
              <a:stCxn id="63" idx="2"/>
              <a:endCxn id="62" idx="5"/>
            </p:cNvCxnSpPr>
            <p:nvPr/>
          </p:nvCxnSpPr>
          <p:spPr>
            <a:xfrm flipH="1" flipV="1">
              <a:off x="2973817" y="416231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0CDC353-875C-4FD1-9209-BD4BA861AEB6}"/>
                </a:ext>
              </a:extLst>
            </p:cNvPr>
            <p:cNvCxnSpPr>
              <a:cxnSpLocks/>
              <a:stCxn id="62" idx="3"/>
              <a:endCxn id="64" idx="6"/>
            </p:cNvCxnSpPr>
            <p:nvPr/>
          </p:nvCxnSpPr>
          <p:spPr>
            <a:xfrm flipH="1">
              <a:off x="1890663" y="416231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F1D907-829C-433B-AEF9-3DF44EE19658}"/>
                </a:ext>
              </a:extLst>
            </p:cNvPr>
            <p:cNvSpPr txBox="1"/>
            <p:nvPr/>
          </p:nvSpPr>
          <p:spPr>
            <a:xfrm>
              <a:off x="2921185" y="432051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6CF7B0-85BB-4173-8B31-5B2C6F4F5704}"/>
                </a:ext>
              </a:extLst>
            </p:cNvPr>
            <p:cNvSpPr txBox="1"/>
            <p:nvPr/>
          </p:nvSpPr>
          <p:spPr>
            <a:xfrm>
              <a:off x="2135698" y="428568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57BC27A-3FC9-42DA-B6E9-57CA3EFF56EE}"/>
              </a:ext>
            </a:extLst>
          </p:cNvPr>
          <p:cNvSpPr/>
          <p:nvPr/>
        </p:nvSpPr>
        <p:spPr>
          <a:xfrm>
            <a:off x="6930269" y="353122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AD35EB-3987-48A2-9F6B-498B1B997B7F}"/>
              </a:ext>
            </a:extLst>
          </p:cNvPr>
          <p:cNvCxnSpPr>
            <a:cxnSpLocks/>
            <a:stCxn id="62" idx="6"/>
            <a:endCxn id="63" idx="1"/>
          </p:cNvCxnSpPr>
          <p:nvPr/>
        </p:nvCxnSpPr>
        <p:spPr>
          <a:xfrm>
            <a:off x="8711531" y="510140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EA94C3-5F9B-44F0-B263-9796BC7A0E3B}"/>
              </a:ext>
            </a:extLst>
          </p:cNvPr>
          <p:cNvCxnSpPr>
            <a:cxnSpLocks/>
            <a:stCxn id="64" idx="7"/>
            <a:endCxn id="62" idx="2"/>
          </p:cNvCxnSpPr>
          <p:nvPr/>
        </p:nvCxnSpPr>
        <p:spPr>
          <a:xfrm flipV="1">
            <a:off x="7497323" y="510140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BAC7EFC-47AD-4C0D-A6F8-CBBDFAE25AD3}"/>
              </a:ext>
            </a:extLst>
          </p:cNvPr>
          <p:cNvSpPr txBox="1"/>
          <p:nvPr/>
        </p:nvSpPr>
        <p:spPr>
          <a:xfrm>
            <a:off x="8939305" y="49649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65C4CF-E126-4EEA-8344-BCB0C7579A69}"/>
              </a:ext>
            </a:extLst>
          </p:cNvPr>
          <p:cNvSpPr txBox="1"/>
          <p:nvPr/>
        </p:nvSpPr>
        <p:spPr>
          <a:xfrm>
            <a:off x="7515445" y="50167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0C750FC-D201-4CA5-983C-5483E17BEFA0}"/>
              </a:ext>
            </a:extLst>
          </p:cNvPr>
          <p:cNvCxnSpPr>
            <a:cxnSpLocks/>
          </p:cNvCxnSpPr>
          <p:nvPr/>
        </p:nvCxnSpPr>
        <p:spPr>
          <a:xfrm flipV="1">
            <a:off x="8409431" y="4076516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56E292-CCE7-4302-917D-607EDF209EB9}"/>
              </a:ext>
            </a:extLst>
          </p:cNvPr>
          <p:cNvCxnSpPr>
            <a:cxnSpLocks/>
          </p:cNvCxnSpPr>
          <p:nvPr/>
        </p:nvCxnSpPr>
        <p:spPr>
          <a:xfrm>
            <a:off x="8588686" y="4025716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D48537D3-4333-4324-8C54-B85BA8BE7FBE}"/>
              </a:ext>
            </a:extLst>
          </p:cNvPr>
          <p:cNvSpPr/>
          <p:nvPr/>
        </p:nvSpPr>
        <p:spPr>
          <a:xfrm>
            <a:off x="8264084" y="487767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ADE664-60AC-4AE6-8590-FDC2D85C894F}"/>
              </a:ext>
            </a:extLst>
          </p:cNvPr>
          <p:cNvSpPr/>
          <p:nvPr/>
        </p:nvSpPr>
        <p:spPr>
          <a:xfrm>
            <a:off x="9424650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CEC7D7-2A64-460C-969C-280D757638DB}"/>
              </a:ext>
            </a:extLst>
          </p:cNvPr>
          <p:cNvSpPr/>
          <p:nvPr/>
        </p:nvSpPr>
        <p:spPr>
          <a:xfrm>
            <a:off x="7115403" y="542300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78F34B4-7B26-4721-A918-802DED828E79}"/>
              </a:ext>
            </a:extLst>
          </p:cNvPr>
          <p:cNvSpPr/>
          <p:nvPr/>
        </p:nvSpPr>
        <p:spPr>
          <a:xfrm>
            <a:off x="8264084" y="3603669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65CA2A-31F1-4189-8474-B27F4C96BA61}"/>
              </a:ext>
            </a:extLst>
          </p:cNvPr>
          <p:cNvSpPr txBox="1"/>
          <p:nvPr/>
        </p:nvSpPr>
        <p:spPr>
          <a:xfrm>
            <a:off x="7993199" y="427484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424F7-8638-4A23-98F0-52836F50616C}"/>
              </a:ext>
            </a:extLst>
          </p:cNvPr>
          <p:cNvSpPr txBox="1"/>
          <p:nvPr/>
        </p:nvSpPr>
        <p:spPr>
          <a:xfrm>
            <a:off x="8554779" y="427484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49FD-5054-457F-A7FE-291E41A8C6E3}"/>
              </a:ext>
            </a:extLst>
          </p:cNvPr>
          <p:cNvSpPr txBox="1"/>
          <p:nvPr/>
        </p:nvSpPr>
        <p:spPr>
          <a:xfrm>
            <a:off x="5007429" y="0"/>
            <a:ext cx="715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Disclaimer: I'm not using the strict definition of a "path" in graph theory which does not allow repeated vertices or edges. Hold back your CS1231 pitchforks.</a:t>
            </a:r>
          </a:p>
        </p:txBody>
      </p:sp>
    </p:spTree>
    <p:extLst>
      <p:ext uri="{BB962C8B-B14F-4D97-AF65-F5344CB8AC3E}">
        <p14:creationId xmlns:p14="http://schemas.microsoft.com/office/powerpoint/2010/main" val="21673125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1C0F4093-F32C-418B-A143-38B0E620FD15}"/>
              </a:ext>
            </a:extLst>
          </p:cNvPr>
          <p:cNvSpPr/>
          <p:nvPr/>
        </p:nvSpPr>
        <p:spPr>
          <a:xfrm>
            <a:off x="1258082" y="243394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B6900-D1DA-4CB9-B8E9-9588F106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B4E66-8A1C-4DAB-B2A3-2E941D377606}"/>
              </a:ext>
            </a:extLst>
          </p:cNvPr>
          <p:cNvSpPr txBox="1"/>
          <p:nvPr/>
        </p:nvSpPr>
        <p:spPr>
          <a:xfrm>
            <a:off x="1005285" y="5061122"/>
            <a:ext cx="362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1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Path: 1 </a:t>
            </a:r>
            <a:r>
              <a:rPr lang="ja-JP" altLang="en-US" sz="2400" dirty="0"/>
              <a:t>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  <a:r>
              <a:rPr lang="ja-JP" altLang="en-US" sz="2400" dirty="0"/>
              <a:t> 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  <a:endParaRPr lang="en-SG" sz="2400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700E133-6567-40D3-892D-41B467107513}"/>
              </a:ext>
            </a:extLst>
          </p:cNvPr>
          <p:cNvSpPr/>
          <p:nvPr/>
        </p:nvSpPr>
        <p:spPr>
          <a:xfrm>
            <a:off x="6574971" y="1440930"/>
            <a:ext cx="5294813" cy="3308488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When finding a path from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X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to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Y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, is it okay to go through a vertex multiple times?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It has to be the path with the minimum total weight!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It has to be the path with the minimum number of hops!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</a:t>
            </a:r>
            <a:r>
              <a:rPr lang="en-SG" sz="2200" i="1" dirty="0">
                <a:solidFill>
                  <a:sysClr val="windowText" lastClr="000000"/>
                </a:solidFill>
                <a:latin typeface="Tw Cen MT" panose="020B0602020104020603"/>
              </a:rPr>
              <a:t>Repetition is nasty!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Sure, why not?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F8EDF-555F-4ECD-80EF-FFF5349F415D}"/>
              </a:ext>
            </a:extLst>
          </p:cNvPr>
          <p:cNvGrpSpPr/>
          <p:nvPr/>
        </p:nvGrpSpPr>
        <p:grpSpPr>
          <a:xfrm>
            <a:off x="1890663" y="4162316"/>
            <a:ext cx="1861800" cy="527528"/>
            <a:chOff x="1890663" y="4162316"/>
            <a:chExt cx="1861800" cy="52752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13A219-CB27-46DE-903D-DB5AAA5F413E}"/>
                </a:ext>
              </a:extLst>
            </p:cNvPr>
            <p:cNvCxnSpPr>
              <a:cxnSpLocks/>
              <a:stCxn id="86" idx="2"/>
              <a:endCxn id="85" idx="5"/>
            </p:cNvCxnSpPr>
            <p:nvPr/>
          </p:nvCxnSpPr>
          <p:spPr>
            <a:xfrm flipH="1" flipV="1">
              <a:off x="2973817" y="416231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9355BD8-1573-4608-B32E-D9A66960B418}"/>
                </a:ext>
              </a:extLst>
            </p:cNvPr>
            <p:cNvCxnSpPr>
              <a:cxnSpLocks/>
              <a:stCxn id="85" idx="3"/>
              <a:endCxn id="87" idx="6"/>
            </p:cNvCxnSpPr>
            <p:nvPr/>
          </p:nvCxnSpPr>
          <p:spPr>
            <a:xfrm flipH="1">
              <a:off x="1890663" y="416231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0033269-9C75-4B3F-9DC8-12E3D4DE7890}"/>
                </a:ext>
              </a:extLst>
            </p:cNvPr>
            <p:cNvSpPr txBox="1"/>
            <p:nvPr/>
          </p:nvSpPr>
          <p:spPr>
            <a:xfrm>
              <a:off x="2921185" y="432051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6E5505-E8C2-45EC-BE83-AC8AA043B931}"/>
                </a:ext>
              </a:extLst>
            </p:cNvPr>
            <p:cNvSpPr txBox="1"/>
            <p:nvPr/>
          </p:nvSpPr>
          <p:spPr>
            <a:xfrm>
              <a:off x="2135698" y="428568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AC03A52D-67F1-49FF-A4BD-553BDB0C66F3}"/>
              </a:ext>
            </a:extLst>
          </p:cNvPr>
          <p:cNvSpPr/>
          <p:nvPr/>
        </p:nvSpPr>
        <p:spPr>
          <a:xfrm>
            <a:off x="1258082" y="243394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4FCBCD-C84A-4337-83DD-C100821F81EC}"/>
              </a:ext>
            </a:extLst>
          </p:cNvPr>
          <p:cNvCxnSpPr>
            <a:cxnSpLocks/>
            <a:stCxn id="85" idx="6"/>
            <a:endCxn id="86" idx="1"/>
          </p:cNvCxnSpPr>
          <p:nvPr/>
        </p:nvCxnSpPr>
        <p:spPr>
          <a:xfrm>
            <a:off x="3039344" y="400412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98394B1-7576-44A7-B7BC-9724E5C4F2D4}"/>
              </a:ext>
            </a:extLst>
          </p:cNvPr>
          <p:cNvCxnSpPr>
            <a:cxnSpLocks/>
            <a:stCxn id="87" idx="7"/>
            <a:endCxn id="85" idx="2"/>
          </p:cNvCxnSpPr>
          <p:nvPr/>
        </p:nvCxnSpPr>
        <p:spPr>
          <a:xfrm flipV="1">
            <a:off x="1825136" y="400412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3A22850-3B42-42A5-A1C5-3ACE9812D21B}"/>
              </a:ext>
            </a:extLst>
          </p:cNvPr>
          <p:cNvSpPr txBox="1"/>
          <p:nvPr/>
        </p:nvSpPr>
        <p:spPr>
          <a:xfrm>
            <a:off x="3267118" y="3867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0B2F63-23F2-4A3C-9501-BA39BE24B825}"/>
              </a:ext>
            </a:extLst>
          </p:cNvPr>
          <p:cNvSpPr txBox="1"/>
          <p:nvPr/>
        </p:nvSpPr>
        <p:spPr>
          <a:xfrm>
            <a:off x="1843258" y="391944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AF043F-2058-4B94-B61E-02EDF876C49E}"/>
              </a:ext>
            </a:extLst>
          </p:cNvPr>
          <p:cNvCxnSpPr>
            <a:cxnSpLocks/>
          </p:cNvCxnSpPr>
          <p:nvPr/>
        </p:nvCxnSpPr>
        <p:spPr>
          <a:xfrm flipV="1">
            <a:off x="2737244" y="2979236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8E13953-CD8E-4AE2-B633-54AB8DAB164D}"/>
              </a:ext>
            </a:extLst>
          </p:cNvPr>
          <p:cNvCxnSpPr>
            <a:cxnSpLocks/>
          </p:cNvCxnSpPr>
          <p:nvPr/>
        </p:nvCxnSpPr>
        <p:spPr>
          <a:xfrm>
            <a:off x="2916499" y="2928436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AB945D4-E3A9-4F17-9D9E-613BED0F8399}"/>
              </a:ext>
            </a:extLst>
          </p:cNvPr>
          <p:cNvSpPr/>
          <p:nvPr/>
        </p:nvSpPr>
        <p:spPr>
          <a:xfrm>
            <a:off x="2591897" y="37803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EA89961-467E-439C-BF2F-3A560650D886}"/>
              </a:ext>
            </a:extLst>
          </p:cNvPr>
          <p:cNvSpPr/>
          <p:nvPr/>
        </p:nvSpPr>
        <p:spPr>
          <a:xfrm>
            <a:off x="3752463" y="432572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BF12C9B-AF2A-4DE3-8057-28AA01F662A7}"/>
              </a:ext>
            </a:extLst>
          </p:cNvPr>
          <p:cNvSpPr/>
          <p:nvPr/>
        </p:nvSpPr>
        <p:spPr>
          <a:xfrm>
            <a:off x="1443216" y="432572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731B36C-94A4-483A-A9D8-11ABA1CCD55C}"/>
              </a:ext>
            </a:extLst>
          </p:cNvPr>
          <p:cNvSpPr/>
          <p:nvPr/>
        </p:nvSpPr>
        <p:spPr>
          <a:xfrm>
            <a:off x="2591897" y="2506389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82D44D-23E5-4F1B-B6E0-228E1C970926}"/>
              </a:ext>
            </a:extLst>
          </p:cNvPr>
          <p:cNvSpPr txBox="1"/>
          <p:nvPr/>
        </p:nvSpPr>
        <p:spPr>
          <a:xfrm>
            <a:off x="2321012" y="317756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769FB0-147F-422D-843D-3AC81277120B}"/>
              </a:ext>
            </a:extLst>
          </p:cNvPr>
          <p:cNvSpPr txBox="1"/>
          <p:nvPr/>
        </p:nvSpPr>
        <p:spPr>
          <a:xfrm>
            <a:off x="2882592" y="31775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D5C6C8-3492-48D3-85BC-6D932471AED0}"/>
              </a:ext>
            </a:extLst>
          </p:cNvPr>
          <p:cNvSpPr txBox="1"/>
          <p:nvPr/>
        </p:nvSpPr>
        <p:spPr>
          <a:xfrm>
            <a:off x="5477691" y="0"/>
            <a:ext cx="668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Disclaimer: Again, I'm not using the strict definition of a "path" in graph theory which does not allow repeated vertices or edges. Please put down that CS1231 Morningstar. Where did you even get that?</a:t>
            </a:r>
          </a:p>
        </p:txBody>
      </p:sp>
    </p:spTree>
    <p:extLst>
      <p:ext uri="{BB962C8B-B14F-4D97-AF65-F5344CB8AC3E}">
        <p14:creationId xmlns:p14="http://schemas.microsoft.com/office/powerpoint/2010/main" val="405211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1648529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 </a:t>
            </a:r>
            <a:r>
              <a:rPr lang="en-SG" b="1" u="sng" dirty="0"/>
              <a:t>closing</a:t>
            </a:r>
            <a:r>
              <a:rPr lang="en-SG" dirty="0"/>
              <a:t> bracket, pop from the stack and check if they match.</a:t>
            </a:r>
          </a:p>
          <a:p>
            <a:pPr lvl="1"/>
            <a:r>
              <a:rPr lang="en-SG" dirty="0"/>
              <a:t>If they match, continue.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BCF261B-03EF-44B2-81F8-4591E89A0D8B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8207733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7487109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1D49FDCA-C68F-4A8D-B2F0-4B81A9BF3D2F}"/>
              </a:ext>
            </a:extLst>
          </p:cNvPr>
          <p:cNvGrpSpPr/>
          <p:nvPr/>
        </p:nvGrpSpPr>
        <p:grpSpPr>
          <a:xfrm>
            <a:off x="1890663" y="4162316"/>
            <a:ext cx="1861800" cy="527528"/>
            <a:chOff x="1890663" y="4162316"/>
            <a:chExt cx="1861800" cy="5275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CB7DEF-237A-40B1-9123-DA16A8FA8BD8}"/>
                </a:ext>
              </a:extLst>
            </p:cNvPr>
            <p:cNvCxnSpPr>
              <a:cxnSpLocks/>
              <a:stCxn id="6" idx="2"/>
              <a:endCxn id="5" idx="5"/>
            </p:cNvCxnSpPr>
            <p:nvPr/>
          </p:nvCxnSpPr>
          <p:spPr>
            <a:xfrm flipH="1" flipV="1">
              <a:off x="2973817" y="4162316"/>
              <a:ext cx="778646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BEF543-AAF5-4650-892E-85D1F5E1A518}"/>
                </a:ext>
              </a:extLst>
            </p:cNvPr>
            <p:cNvCxnSpPr>
              <a:cxnSpLocks/>
              <a:stCxn id="5" idx="3"/>
              <a:endCxn id="7" idx="6"/>
            </p:cNvCxnSpPr>
            <p:nvPr/>
          </p:nvCxnSpPr>
          <p:spPr>
            <a:xfrm flipH="1">
              <a:off x="1890663" y="4162316"/>
              <a:ext cx="766761" cy="387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F3CB8B-D0E2-466F-9A96-FF901CB1429C}"/>
                </a:ext>
              </a:extLst>
            </p:cNvPr>
            <p:cNvSpPr txBox="1"/>
            <p:nvPr/>
          </p:nvSpPr>
          <p:spPr>
            <a:xfrm>
              <a:off x="2921185" y="432051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CD742D-EC4A-4FF3-B388-F00B105856D8}"/>
                </a:ext>
              </a:extLst>
            </p:cNvPr>
            <p:cNvSpPr txBox="1"/>
            <p:nvPr/>
          </p:nvSpPr>
          <p:spPr>
            <a:xfrm>
              <a:off x="2135698" y="428568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C0F4093-F32C-418B-A143-38B0E620FD15}"/>
              </a:ext>
            </a:extLst>
          </p:cNvPr>
          <p:cNvSpPr/>
          <p:nvPr/>
        </p:nvSpPr>
        <p:spPr>
          <a:xfrm>
            <a:off x="1258082" y="2433949"/>
            <a:ext cx="3061369" cy="24689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B6900-D1DA-4CB9-B8E9-9588F106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SG" dirty="0"/>
              <a:t>Observation #2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D90B24-951A-482C-8865-E5A172A07CDC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>
            <a:off x="3039344" y="4004120"/>
            <a:ext cx="778646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8CE3DD-5B79-4E91-8279-77E96FFD336E}"/>
              </a:ext>
            </a:extLst>
          </p:cNvPr>
          <p:cNvCxnSpPr>
            <a:cxnSpLocks/>
            <a:stCxn id="7" idx="7"/>
            <a:endCxn id="5" idx="2"/>
          </p:cNvCxnSpPr>
          <p:nvPr/>
        </p:nvCxnSpPr>
        <p:spPr>
          <a:xfrm flipV="1">
            <a:off x="1825136" y="4004120"/>
            <a:ext cx="766761" cy="3871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63221B-62F2-4299-A6DA-52E0534103C4}"/>
              </a:ext>
            </a:extLst>
          </p:cNvPr>
          <p:cNvSpPr txBox="1"/>
          <p:nvPr/>
        </p:nvSpPr>
        <p:spPr>
          <a:xfrm>
            <a:off x="3267118" y="3867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2A4C0-79B8-4D5A-8CD3-BFFD2EF4D8D2}"/>
              </a:ext>
            </a:extLst>
          </p:cNvPr>
          <p:cNvSpPr txBox="1"/>
          <p:nvPr/>
        </p:nvSpPr>
        <p:spPr>
          <a:xfrm>
            <a:off x="1843258" y="391944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3839C1-DBCD-487E-AD68-E3BDC4A01B57}"/>
              </a:ext>
            </a:extLst>
          </p:cNvPr>
          <p:cNvCxnSpPr>
            <a:cxnSpLocks/>
          </p:cNvCxnSpPr>
          <p:nvPr/>
        </p:nvCxnSpPr>
        <p:spPr>
          <a:xfrm flipV="1">
            <a:off x="2737244" y="2979236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DAAA54-6B70-4F8B-A110-2B135F2DFF0D}"/>
              </a:ext>
            </a:extLst>
          </p:cNvPr>
          <p:cNvCxnSpPr>
            <a:cxnSpLocks/>
          </p:cNvCxnSpPr>
          <p:nvPr/>
        </p:nvCxnSpPr>
        <p:spPr>
          <a:xfrm>
            <a:off x="2916499" y="2928436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5BD73DC-68AD-44CA-86B9-46508FD629E5}"/>
              </a:ext>
            </a:extLst>
          </p:cNvPr>
          <p:cNvSpPr/>
          <p:nvPr/>
        </p:nvSpPr>
        <p:spPr>
          <a:xfrm>
            <a:off x="2591897" y="37803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F9223A-C0CC-4614-8782-557C9B0D0122}"/>
              </a:ext>
            </a:extLst>
          </p:cNvPr>
          <p:cNvSpPr/>
          <p:nvPr/>
        </p:nvSpPr>
        <p:spPr>
          <a:xfrm>
            <a:off x="3752463" y="432572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A6EF34-195C-4712-88B6-1DFEB6357A64}"/>
              </a:ext>
            </a:extLst>
          </p:cNvPr>
          <p:cNvSpPr/>
          <p:nvPr/>
        </p:nvSpPr>
        <p:spPr>
          <a:xfrm>
            <a:off x="1443216" y="432572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1949D1-D4EE-41E2-A01A-DE69C7ACC0DA}"/>
              </a:ext>
            </a:extLst>
          </p:cNvPr>
          <p:cNvSpPr/>
          <p:nvPr/>
        </p:nvSpPr>
        <p:spPr>
          <a:xfrm>
            <a:off x="2591897" y="2506389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E920-E241-44B2-B405-AF764479DE67}"/>
              </a:ext>
            </a:extLst>
          </p:cNvPr>
          <p:cNvSpPr txBox="1"/>
          <p:nvPr/>
        </p:nvSpPr>
        <p:spPr>
          <a:xfrm>
            <a:off x="2321012" y="317756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357A73-863B-469F-A1D7-55B0FEB49E80}"/>
              </a:ext>
            </a:extLst>
          </p:cNvPr>
          <p:cNvSpPr txBox="1"/>
          <p:nvPr/>
        </p:nvSpPr>
        <p:spPr>
          <a:xfrm>
            <a:off x="2882592" y="317756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B4E66-8A1C-4DAB-B2A3-2E941D377606}"/>
              </a:ext>
            </a:extLst>
          </p:cNvPr>
          <p:cNvSpPr txBox="1"/>
          <p:nvPr/>
        </p:nvSpPr>
        <p:spPr>
          <a:xfrm>
            <a:off x="677055" y="5061122"/>
            <a:ext cx="4277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1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Path: 1 </a:t>
            </a:r>
            <a:r>
              <a:rPr lang="ja-JP" altLang="en-US" sz="2400" dirty="0"/>
              <a:t>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4</a:t>
            </a:r>
            <a:r>
              <a:rPr lang="ja-JP" altLang="en-US" sz="2400" dirty="0"/>
              <a:t> → </a:t>
            </a:r>
            <a:r>
              <a:rPr lang="en-SG" altLang="ja-JP" sz="2400" b="1" u="sng" dirty="0"/>
              <a:t>2</a:t>
            </a:r>
            <a:r>
              <a:rPr lang="en-SG" altLang="ja-JP" sz="2400" dirty="0"/>
              <a:t> </a:t>
            </a:r>
            <a:r>
              <a:rPr lang="ja-JP" altLang="en-US" sz="2400" dirty="0"/>
              <a:t>→ </a:t>
            </a:r>
            <a:r>
              <a:rPr lang="en-SG" altLang="ja-JP" sz="2400" dirty="0"/>
              <a:t>3</a:t>
            </a:r>
          </a:p>
          <a:p>
            <a:pPr algn="ctr"/>
            <a:r>
              <a:rPr lang="en-SG" sz="2400" dirty="0"/>
              <a:t>Output: 30 </a:t>
            </a:r>
            <a:r>
              <a:rPr lang="en-SG" sz="2400" b="1" u="sng" dirty="0"/>
              <a:t>+ 40 - 40</a:t>
            </a:r>
            <a:r>
              <a:rPr lang="en-SG" sz="2400" dirty="0"/>
              <a:t> + 10 = 40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F07F366-3690-4AE1-B3FD-67CAE74A216C}"/>
              </a:ext>
            </a:extLst>
          </p:cNvPr>
          <p:cNvSpPr/>
          <p:nvPr/>
        </p:nvSpPr>
        <p:spPr>
          <a:xfrm>
            <a:off x="6574971" y="1440930"/>
            <a:ext cx="5294813" cy="3308488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When finding a path from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X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to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Y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, is it okay to go through a vertex multiple times?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It has to be the path with the minimum total weight!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It has to be the path with the minimum number of hops!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No! </a:t>
            </a:r>
            <a:r>
              <a:rPr lang="en-SG" sz="2200" i="1" dirty="0">
                <a:solidFill>
                  <a:sysClr val="windowText" lastClr="000000"/>
                </a:solidFill>
                <a:latin typeface="Tw Cen MT" panose="020B0602020104020603"/>
              </a:rPr>
              <a:t>Repetition is nasty!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Sure, why not?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E3FC2DE-C72A-4E77-9451-FFDE5A3B9A83}"/>
              </a:ext>
            </a:extLst>
          </p:cNvPr>
          <p:cNvSpPr/>
          <p:nvPr/>
        </p:nvSpPr>
        <p:spPr>
          <a:xfrm>
            <a:off x="6679062" y="4245192"/>
            <a:ext cx="5094927" cy="3561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C70E9B3-7BD7-4C8C-8D6C-A1B28E96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062" y="4958069"/>
            <a:ext cx="4892041" cy="1406434"/>
          </a:xfrm>
        </p:spPr>
        <p:txBody>
          <a:bodyPr>
            <a:normAutofit/>
          </a:bodyPr>
          <a:lstStyle/>
          <a:p>
            <a:r>
              <a:rPr lang="en-SG" dirty="0"/>
              <a:t>Any path from a vertex </a:t>
            </a:r>
            <a:r>
              <a:rPr lang="en-SG" b="1" dirty="0"/>
              <a:t>V</a:t>
            </a:r>
            <a:r>
              <a:rPr lang="en-SG" dirty="0"/>
              <a:t> back to itself will have a weight of 0.</a:t>
            </a:r>
          </a:p>
          <a:p>
            <a:r>
              <a:rPr lang="en-SG" dirty="0"/>
              <a:t>Therefore, they won't affect the answer.</a:t>
            </a:r>
          </a:p>
        </p:txBody>
      </p:sp>
    </p:spTree>
    <p:extLst>
      <p:ext uri="{BB962C8B-B14F-4D97-AF65-F5344CB8AC3E}">
        <p14:creationId xmlns:p14="http://schemas.microsoft.com/office/powerpoint/2010/main" val="21869381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ADBB-343E-4C62-A1C8-E697479E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B3CA-1797-426C-813B-CBA854A29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This means that it's fine to stop by any vertex we want on the way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For example, if we really want to go to vertex 1, we can do that.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3C24E3-06E3-4885-BBC5-4CE99370AB01}"/>
              </a:ext>
            </a:extLst>
          </p:cNvPr>
          <p:cNvCxnSpPr>
            <a:cxnSpLocks/>
          </p:cNvCxnSpPr>
          <p:nvPr/>
        </p:nvCxnSpPr>
        <p:spPr>
          <a:xfrm flipH="1">
            <a:off x="3091595" y="49212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B60661-0CC7-4192-B46D-BF6F8EBB7CC4}"/>
              </a:ext>
            </a:extLst>
          </p:cNvPr>
          <p:cNvSpPr txBox="1"/>
          <p:nvPr/>
        </p:nvSpPr>
        <p:spPr>
          <a:xfrm>
            <a:off x="3257483" y="48693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1F5D9-B090-48AC-976B-514328CE4278}"/>
              </a:ext>
            </a:extLst>
          </p:cNvPr>
          <p:cNvSpPr txBox="1"/>
          <p:nvPr/>
        </p:nvSpPr>
        <p:spPr>
          <a:xfrm>
            <a:off x="1832598" y="48693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-30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66094E-E9FA-42E1-B814-0FDC930E4D39}"/>
              </a:ext>
            </a:extLst>
          </p:cNvPr>
          <p:cNvCxnSpPr>
            <a:cxnSpLocks/>
          </p:cNvCxnSpPr>
          <p:nvPr/>
        </p:nvCxnSpPr>
        <p:spPr>
          <a:xfrm flipV="1">
            <a:off x="3081420" y="47776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CA627-196F-4811-A882-67BEB4C4A8C7}"/>
              </a:ext>
            </a:extLst>
          </p:cNvPr>
          <p:cNvSpPr txBox="1"/>
          <p:nvPr/>
        </p:nvSpPr>
        <p:spPr>
          <a:xfrm>
            <a:off x="3336901" y="44526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0946A-C1B5-4AB5-9329-10CF5201F408}"/>
              </a:ext>
            </a:extLst>
          </p:cNvPr>
          <p:cNvSpPr txBox="1"/>
          <p:nvPr/>
        </p:nvSpPr>
        <p:spPr>
          <a:xfrm>
            <a:off x="1908933" y="44526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2F3A2B-FECB-4E59-BE71-6A962F034DF7}"/>
              </a:ext>
            </a:extLst>
          </p:cNvPr>
          <p:cNvCxnSpPr>
            <a:cxnSpLocks/>
          </p:cNvCxnSpPr>
          <p:nvPr/>
        </p:nvCxnSpPr>
        <p:spPr>
          <a:xfrm flipV="1">
            <a:off x="2789495" y="3838992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430245-E4BA-4EBF-9284-994CE14B478B}"/>
              </a:ext>
            </a:extLst>
          </p:cNvPr>
          <p:cNvCxnSpPr>
            <a:cxnSpLocks/>
          </p:cNvCxnSpPr>
          <p:nvPr/>
        </p:nvCxnSpPr>
        <p:spPr>
          <a:xfrm>
            <a:off x="2968750" y="3788192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5D653DE-77E7-498C-A5F2-7B3A5219207B}"/>
              </a:ext>
            </a:extLst>
          </p:cNvPr>
          <p:cNvSpPr/>
          <p:nvPr/>
        </p:nvSpPr>
        <p:spPr>
          <a:xfrm>
            <a:off x="3966484" y="46354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ED5767-6CD3-4532-AD8E-B55D2B1C9985}"/>
              </a:ext>
            </a:extLst>
          </p:cNvPr>
          <p:cNvSpPr/>
          <p:nvPr/>
        </p:nvSpPr>
        <p:spPr>
          <a:xfrm>
            <a:off x="1321812" y="46354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97F8-1EFB-47EF-BBBD-C5853EFD19F1}"/>
              </a:ext>
            </a:extLst>
          </p:cNvPr>
          <p:cNvSpPr/>
          <p:nvPr/>
        </p:nvSpPr>
        <p:spPr>
          <a:xfrm>
            <a:off x="2644148" y="3366145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1643B-7E51-4589-ABD7-F63E1A1FF5E6}"/>
              </a:ext>
            </a:extLst>
          </p:cNvPr>
          <p:cNvSpPr txBox="1"/>
          <p:nvPr/>
        </p:nvSpPr>
        <p:spPr>
          <a:xfrm>
            <a:off x="2373263" y="40373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0961B-4F58-45FE-BC2D-C399A2F89EA6}"/>
              </a:ext>
            </a:extLst>
          </p:cNvPr>
          <p:cNvSpPr txBox="1"/>
          <p:nvPr/>
        </p:nvSpPr>
        <p:spPr>
          <a:xfrm>
            <a:off x="2934843" y="403731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E40980-683F-494C-936B-47253E88C943}"/>
              </a:ext>
            </a:extLst>
          </p:cNvPr>
          <p:cNvCxnSpPr>
            <a:cxnSpLocks/>
          </p:cNvCxnSpPr>
          <p:nvPr/>
        </p:nvCxnSpPr>
        <p:spPr>
          <a:xfrm flipH="1">
            <a:off x="1769087" y="49212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0BDCED-8B55-4D8A-BBD4-58CE334807B6}"/>
              </a:ext>
            </a:extLst>
          </p:cNvPr>
          <p:cNvCxnSpPr>
            <a:cxnSpLocks/>
          </p:cNvCxnSpPr>
          <p:nvPr/>
        </p:nvCxnSpPr>
        <p:spPr>
          <a:xfrm flipV="1">
            <a:off x="1758912" y="47776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B69CC2-2F21-4712-88F4-7CEDEFFF5611}"/>
              </a:ext>
            </a:extLst>
          </p:cNvPr>
          <p:cNvCxnSpPr>
            <a:cxnSpLocks/>
          </p:cNvCxnSpPr>
          <p:nvPr/>
        </p:nvCxnSpPr>
        <p:spPr>
          <a:xfrm flipH="1">
            <a:off x="3091595" y="61930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A6E9C2E-68BE-4F3E-91B9-618DA172A31A}"/>
              </a:ext>
            </a:extLst>
          </p:cNvPr>
          <p:cNvSpPr txBox="1"/>
          <p:nvPr/>
        </p:nvSpPr>
        <p:spPr>
          <a:xfrm>
            <a:off x="3257483" y="61411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37ECB-4911-49DA-8CEA-954E9329F4AC}"/>
              </a:ext>
            </a:extLst>
          </p:cNvPr>
          <p:cNvSpPr txBox="1"/>
          <p:nvPr/>
        </p:nvSpPr>
        <p:spPr>
          <a:xfrm>
            <a:off x="1832598" y="61411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-50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93EE36-32E2-477F-8015-6573A40B01EB}"/>
              </a:ext>
            </a:extLst>
          </p:cNvPr>
          <p:cNvCxnSpPr>
            <a:cxnSpLocks/>
          </p:cNvCxnSpPr>
          <p:nvPr/>
        </p:nvCxnSpPr>
        <p:spPr>
          <a:xfrm flipV="1">
            <a:off x="3081420" y="60494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2FB95D-5129-4ADC-A7A3-B7D0010BAC3C}"/>
              </a:ext>
            </a:extLst>
          </p:cNvPr>
          <p:cNvSpPr txBox="1"/>
          <p:nvPr/>
        </p:nvSpPr>
        <p:spPr>
          <a:xfrm>
            <a:off x="3336901" y="57244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FCDED-83A6-4614-B595-225CADC322E4}"/>
              </a:ext>
            </a:extLst>
          </p:cNvPr>
          <p:cNvSpPr txBox="1"/>
          <p:nvPr/>
        </p:nvSpPr>
        <p:spPr>
          <a:xfrm>
            <a:off x="1908933" y="57244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50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47FF34-2DF8-4480-868F-5764092283BC}"/>
              </a:ext>
            </a:extLst>
          </p:cNvPr>
          <p:cNvCxnSpPr>
            <a:cxnSpLocks/>
          </p:cNvCxnSpPr>
          <p:nvPr/>
        </p:nvCxnSpPr>
        <p:spPr>
          <a:xfrm flipV="1">
            <a:off x="2789495" y="5110792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86D9A0-8353-47E2-A14C-50450B908EF7}"/>
              </a:ext>
            </a:extLst>
          </p:cNvPr>
          <p:cNvCxnSpPr>
            <a:cxnSpLocks/>
          </p:cNvCxnSpPr>
          <p:nvPr/>
        </p:nvCxnSpPr>
        <p:spPr>
          <a:xfrm>
            <a:off x="2968750" y="5059992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11E0ED4-DEE3-408F-A12C-1499B82AC30D}"/>
              </a:ext>
            </a:extLst>
          </p:cNvPr>
          <p:cNvSpPr/>
          <p:nvPr/>
        </p:nvSpPr>
        <p:spPr>
          <a:xfrm>
            <a:off x="2644148" y="591195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77B447-8204-49F6-89FC-15EB4C0DABF0}"/>
              </a:ext>
            </a:extLst>
          </p:cNvPr>
          <p:cNvSpPr/>
          <p:nvPr/>
        </p:nvSpPr>
        <p:spPr>
          <a:xfrm>
            <a:off x="3966484" y="59072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CCC88D-4278-41A4-8DE0-F41998646A7F}"/>
              </a:ext>
            </a:extLst>
          </p:cNvPr>
          <p:cNvSpPr/>
          <p:nvPr/>
        </p:nvSpPr>
        <p:spPr>
          <a:xfrm>
            <a:off x="1321812" y="59072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4F0383-8270-490C-BA23-6B5114912382}"/>
              </a:ext>
            </a:extLst>
          </p:cNvPr>
          <p:cNvSpPr txBox="1"/>
          <p:nvPr/>
        </p:nvSpPr>
        <p:spPr>
          <a:xfrm>
            <a:off x="2373263" y="53091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60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9F290-3F7F-40C6-A5B2-EFF4E32F0DD2}"/>
              </a:ext>
            </a:extLst>
          </p:cNvPr>
          <p:cNvSpPr txBox="1"/>
          <p:nvPr/>
        </p:nvSpPr>
        <p:spPr>
          <a:xfrm>
            <a:off x="2934843" y="530911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-60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7209E4-6D6E-4C94-A8AB-BB17BF582E09}"/>
              </a:ext>
            </a:extLst>
          </p:cNvPr>
          <p:cNvCxnSpPr>
            <a:cxnSpLocks/>
          </p:cNvCxnSpPr>
          <p:nvPr/>
        </p:nvCxnSpPr>
        <p:spPr>
          <a:xfrm flipH="1">
            <a:off x="1769087" y="61930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FD8E34-B9FE-4798-B333-16C1C7BA7330}"/>
              </a:ext>
            </a:extLst>
          </p:cNvPr>
          <p:cNvCxnSpPr>
            <a:cxnSpLocks/>
          </p:cNvCxnSpPr>
          <p:nvPr/>
        </p:nvCxnSpPr>
        <p:spPr>
          <a:xfrm flipV="1">
            <a:off x="1758912" y="60494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2A58C4-B614-4F42-9915-8AA8B4552F11}"/>
              </a:ext>
            </a:extLst>
          </p:cNvPr>
          <p:cNvSpPr/>
          <p:nvPr/>
        </p:nvSpPr>
        <p:spPr>
          <a:xfrm>
            <a:off x="2644148" y="464015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0839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EC13C82-F8E7-4E7E-B044-9F00CB2A507E}"/>
              </a:ext>
            </a:extLst>
          </p:cNvPr>
          <p:cNvGrpSpPr/>
          <p:nvPr/>
        </p:nvGrpSpPr>
        <p:grpSpPr>
          <a:xfrm>
            <a:off x="1321812" y="4869396"/>
            <a:ext cx="3092119" cy="1641132"/>
            <a:chOff x="1321812" y="4869396"/>
            <a:chExt cx="3092119" cy="16411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3C24E3-06E3-4885-BBC5-4CE99370AB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595" y="49212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B60661-0CC7-4192-B46D-BF6F8EBB7CC4}"/>
                </a:ext>
              </a:extLst>
            </p:cNvPr>
            <p:cNvSpPr txBox="1"/>
            <p:nvPr/>
          </p:nvSpPr>
          <p:spPr>
            <a:xfrm>
              <a:off x="3257483" y="48693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1F5D9-B090-48AC-976B-514328CE4278}"/>
                </a:ext>
              </a:extLst>
            </p:cNvPr>
            <p:cNvSpPr txBox="1"/>
            <p:nvPr/>
          </p:nvSpPr>
          <p:spPr>
            <a:xfrm>
              <a:off x="1832598" y="48693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E40980-683F-494C-936B-47253E88C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087" y="49212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FB69CC2-2F21-4712-88F4-7CEDEFFF5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595" y="61930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6E9C2E-68BE-4F3E-91B9-618DA172A31A}"/>
                </a:ext>
              </a:extLst>
            </p:cNvPr>
            <p:cNvSpPr txBox="1"/>
            <p:nvPr/>
          </p:nvSpPr>
          <p:spPr>
            <a:xfrm>
              <a:off x="3257483" y="61411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-20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B37ECB-4911-49DA-8CEA-954E9329F4AC}"/>
                </a:ext>
              </a:extLst>
            </p:cNvPr>
            <p:cNvSpPr txBox="1"/>
            <p:nvPr/>
          </p:nvSpPr>
          <p:spPr>
            <a:xfrm>
              <a:off x="1832598" y="61411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-50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3EE36-32E2-477F-8015-6573A40B0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420" y="60494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2FB95D-5129-4ADC-A7A3-B7D0010BAC3C}"/>
                </a:ext>
              </a:extLst>
            </p:cNvPr>
            <p:cNvSpPr txBox="1"/>
            <p:nvPr/>
          </p:nvSpPr>
          <p:spPr>
            <a:xfrm>
              <a:off x="3336901" y="57244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20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EFCDED-83A6-4614-B595-225CADC322E4}"/>
                </a:ext>
              </a:extLst>
            </p:cNvPr>
            <p:cNvSpPr txBox="1"/>
            <p:nvPr/>
          </p:nvSpPr>
          <p:spPr>
            <a:xfrm>
              <a:off x="1908933" y="57244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47FF34-2DF8-4480-868F-576409228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9495" y="5110792"/>
              <a:ext cx="0" cy="82656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D86D9A0-8353-47E2-A14C-50450B908EF7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50" y="5059992"/>
              <a:ext cx="0" cy="8265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1E0ED4-DEE3-408F-A12C-1499B82AC30D}"/>
                </a:ext>
              </a:extLst>
            </p:cNvPr>
            <p:cNvSpPr/>
            <p:nvPr/>
          </p:nvSpPr>
          <p:spPr>
            <a:xfrm>
              <a:off x="2644148" y="5911952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6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277B447-8204-49F6-89FC-15EB4C0DABF0}"/>
                </a:ext>
              </a:extLst>
            </p:cNvPr>
            <p:cNvSpPr/>
            <p:nvPr/>
          </p:nvSpPr>
          <p:spPr>
            <a:xfrm>
              <a:off x="3966484" y="590722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5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CCC88D-4278-41A4-8DE0-F41998646A7F}"/>
                </a:ext>
              </a:extLst>
            </p:cNvPr>
            <p:cNvSpPr/>
            <p:nvPr/>
          </p:nvSpPr>
          <p:spPr>
            <a:xfrm>
              <a:off x="1321812" y="590722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4F0383-8270-490C-BA23-6B5114912382}"/>
                </a:ext>
              </a:extLst>
            </p:cNvPr>
            <p:cNvSpPr txBox="1"/>
            <p:nvPr/>
          </p:nvSpPr>
          <p:spPr>
            <a:xfrm>
              <a:off x="2373263" y="53091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60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09F290-3F7F-40C6-A5B2-EFF4E32F0DD2}"/>
                </a:ext>
              </a:extLst>
            </p:cNvPr>
            <p:cNvSpPr txBox="1"/>
            <p:nvPr/>
          </p:nvSpPr>
          <p:spPr>
            <a:xfrm>
              <a:off x="2934843" y="5309116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-60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17209E4-6D6E-4C94-A8AB-BB17BF582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087" y="61930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FD8E34-B9FE-4798-B333-16C1C7BA7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912" y="60494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4AB3D0D-67FA-4724-8648-17BF9BD6388A}"/>
              </a:ext>
            </a:extLst>
          </p:cNvPr>
          <p:cNvSpPr/>
          <p:nvPr/>
        </p:nvSpPr>
        <p:spPr>
          <a:xfrm>
            <a:off x="1258810" y="4319451"/>
            <a:ext cx="3295773" cy="23380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3ADBB-343E-4C62-A1C8-E697479E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B3CA-1797-426C-813B-CBA854A29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872041"/>
          </a:xfrm>
        </p:spPr>
        <p:txBody>
          <a:bodyPr/>
          <a:lstStyle/>
          <a:p>
            <a:r>
              <a:rPr lang="en-SG" dirty="0"/>
              <a:t>This means that it's fine to stop by any vertex we want on the way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For example, if we really want to go to vertex 1, we can do that.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66094E-E9FA-42E1-B814-0FDC930E4D39}"/>
              </a:ext>
            </a:extLst>
          </p:cNvPr>
          <p:cNvCxnSpPr>
            <a:cxnSpLocks/>
          </p:cNvCxnSpPr>
          <p:nvPr/>
        </p:nvCxnSpPr>
        <p:spPr>
          <a:xfrm flipV="1">
            <a:off x="3081420" y="47776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CA627-196F-4811-A882-67BEB4C4A8C7}"/>
              </a:ext>
            </a:extLst>
          </p:cNvPr>
          <p:cNvSpPr txBox="1"/>
          <p:nvPr/>
        </p:nvSpPr>
        <p:spPr>
          <a:xfrm>
            <a:off x="3336901" y="44526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0946A-C1B5-4AB5-9329-10CF5201F408}"/>
              </a:ext>
            </a:extLst>
          </p:cNvPr>
          <p:cNvSpPr txBox="1"/>
          <p:nvPr/>
        </p:nvSpPr>
        <p:spPr>
          <a:xfrm>
            <a:off x="1908933" y="445263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2F3A2B-FECB-4E59-BE71-6A962F034DF7}"/>
              </a:ext>
            </a:extLst>
          </p:cNvPr>
          <p:cNvCxnSpPr>
            <a:cxnSpLocks/>
          </p:cNvCxnSpPr>
          <p:nvPr/>
        </p:nvCxnSpPr>
        <p:spPr>
          <a:xfrm flipV="1">
            <a:off x="2789495" y="3838992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430245-E4BA-4EBF-9284-994CE14B478B}"/>
              </a:ext>
            </a:extLst>
          </p:cNvPr>
          <p:cNvCxnSpPr>
            <a:cxnSpLocks/>
          </p:cNvCxnSpPr>
          <p:nvPr/>
        </p:nvCxnSpPr>
        <p:spPr>
          <a:xfrm>
            <a:off x="2968750" y="3788192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5D653DE-77E7-498C-A5F2-7B3A5219207B}"/>
              </a:ext>
            </a:extLst>
          </p:cNvPr>
          <p:cNvSpPr/>
          <p:nvPr/>
        </p:nvSpPr>
        <p:spPr>
          <a:xfrm>
            <a:off x="3966484" y="46354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ED5767-6CD3-4532-AD8E-B55D2B1C9985}"/>
              </a:ext>
            </a:extLst>
          </p:cNvPr>
          <p:cNvSpPr/>
          <p:nvPr/>
        </p:nvSpPr>
        <p:spPr>
          <a:xfrm>
            <a:off x="1321812" y="46354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97F8-1EFB-47EF-BBBD-C5853EFD19F1}"/>
              </a:ext>
            </a:extLst>
          </p:cNvPr>
          <p:cNvSpPr/>
          <p:nvPr/>
        </p:nvSpPr>
        <p:spPr>
          <a:xfrm>
            <a:off x="2644148" y="3366145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1643B-7E51-4589-ABD7-F63E1A1FF5E6}"/>
              </a:ext>
            </a:extLst>
          </p:cNvPr>
          <p:cNvSpPr txBox="1"/>
          <p:nvPr/>
        </p:nvSpPr>
        <p:spPr>
          <a:xfrm>
            <a:off x="2373263" y="40373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0961B-4F58-45FE-BC2D-C399A2F89EA6}"/>
              </a:ext>
            </a:extLst>
          </p:cNvPr>
          <p:cNvSpPr txBox="1"/>
          <p:nvPr/>
        </p:nvSpPr>
        <p:spPr>
          <a:xfrm>
            <a:off x="2934843" y="403731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0BDCED-8B55-4D8A-BBD4-58CE334807B6}"/>
              </a:ext>
            </a:extLst>
          </p:cNvPr>
          <p:cNvCxnSpPr>
            <a:cxnSpLocks/>
          </p:cNvCxnSpPr>
          <p:nvPr/>
        </p:nvCxnSpPr>
        <p:spPr>
          <a:xfrm flipV="1">
            <a:off x="1758912" y="4777689"/>
            <a:ext cx="874889" cy="47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2A58C4-B614-4F42-9915-8AA8B4552F11}"/>
              </a:ext>
            </a:extLst>
          </p:cNvPr>
          <p:cNvSpPr/>
          <p:nvPr/>
        </p:nvSpPr>
        <p:spPr>
          <a:xfrm>
            <a:off x="2644148" y="464015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F59B-B1EB-4569-8EF1-DECA1D93FEEB}"/>
              </a:ext>
            </a:extLst>
          </p:cNvPr>
          <p:cNvSpPr txBox="1"/>
          <p:nvPr/>
        </p:nvSpPr>
        <p:spPr>
          <a:xfrm>
            <a:off x="6984688" y="3760317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/>
              <a:t>Query: 2 </a:t>
            </a:r>
            <a:r>
              <a:rPr lang="ja-JP" altLang="en-US" sz="2400"/>
              <a:t>→ </a:t>
            </a:r>
            <a:r>
              <a:rPr lang="en-SG" altLang="ja-JP" sz="2400"/>
              <a:t>4</a:t>
            </a:r>
            <a:endParaRPr lang="en-SG" altLang="ja-JP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ADB8B-9B38-4889-A5B2-05E46101B7D9}"/>
              </a:ext>
            </a:extLst>
          </p:cNvPr>
          <p:cNvSpPr/>
          <p:nvPr/>
        </p:nvSpPr>
        <p:spPr>
          <a:xfrm>
            <a:off x="5909947" y="4715508"/>
            <a:ext cx="43731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SG" sz="2800" i="1" dirty="0"/>
              <a:t>(Truncated)</a:t>
            </a:r>
            <a:r>
              <a:rPr lang="en-SG" sz="2800" dirty="0"/>
              <a:t> Path: 2 </a:t>
            </a:r>
            <a:r>
              <a:rPr lang="ja-JP" altLang="en-US" sz="2800" dirty="0"/>
              <a:t>→ </a:t>
            </a:r>
            <a:r>
              <a:rPr lang="en-SG" altLang="ja-JP" sz="2800" dirty="0"/>
              <a:t>1 </a:t>
            </a:r>
            <a:r>
              <a:rPr lang="ja-JP" altLang="en-US" sz="2800" dirty="0"/>
              <a:t>→ </a:t>
            </a:r>
            <a:r>
              <a:rPr lang="en-SG" altLang="ja-JP" sz="2800" dirty="0"/>
              <a:t>4</a:t>
            </a:r>
          </a:p>
          <a:p>
            <a:pPr algn="ctr"/>
            <a:r>
              <a:rPr lang="en-SG" sz="2800" dirty="0"/>
              <a:t>Output: 70 - 30 =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3D883-5450-4457-A9C8-D3E3B7CD04FB}"/>
              </a:ext>
            </a:extLst>
          </p:cNvPr>
          <p:cNvSpPr txBox="1"/>
          <p:nvPr/>
        </p:nvSpPr>
        <p:spPr>
          <a:xfrm>
            <a:off x="8644027" y="452896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+70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B1EACE-721E-482A-B693-1FBB9B430A6C}"/>
              </a:ext>
            </a:extLst>
          </p:cNvPr>
          <p:cNvSpPr txBox="1"/>
          <p:nvPr/>
        </p:nvSpPr>
        <p:spPr>
          <a:xfrm>
            <a:off x="9449765" y="452896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-30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443127-1D17-46C4-80E3-1F15D8EC4F92}"/>
              </a:ext>
            </a:extLst>
          </p:cNvPr>
          <p:cNvGrpSpPr/>
          <p:nvPr/>
        </p:nvGrpSpPr>
        <p:grpSpPr>
          <a:xfrm>
            <a:off x="1619250" y="3612356"/>
            <a:ext cx="725424" cy="779664"/>
            <a:chOff x="1619250" y="3612356"/>
            <a:chExt cx="725424" cy="779664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739B004-8A42-4CE2-B848-8F9F6FD03051}"/>
                </a:ext>
              </a:extLst>
            </p:cNvPr>
            <p:cNvSpPr/>
            <p:nvPr/>
          </p:nvSpPr>
          <p:spPr>
            <a:xfrm rot="5400000">
              <a:off x="1985620" y="4032966"/>
              <a:ext cx="359054" cy="359054"/>
            </a:xfrm>
            <a:prstGeom prst="arc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8AE7C7-D793-4109-ABA4-94C589D7789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619250" y="4392020"/>
              <a:ext cx="545897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598280-AA4F-4649-9609-C6B71650338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2344674" y="3612356"/>
              <a:ext cx="0" cy="6001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C43CC16-09A7-4043-ABDE-84E28552F3CD}"/>
              </a:ext>
            </a:extLst>
          </p:cNvPr>
          <p:cNvSpPr txBox="1"/>
          <p:nvPr/>
        </p:nvSpPr>
        <p:spPr>
          <a:xfrm>
            <a:off x="1845838" y="3509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70</a:t>
            </a:r>
            <a:endParaRPr lang="en-SG" b="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32F1304-7B2B-43AB-AA04-C69C774D96CE}"/>
              </a:ext>
            </a:extLst>
          </p:cNvPr>
          <p:cNvGrpSpPr/>
          <p:nvPr/>
        </p:nvGrpSpPr>
        <p:grpSpPr>
          <a:xfrm rot="5400000">
            <a:off x="3458071" y="3636053"/>
            <a:ext cx="725424" cy="779664"/>
            <a:chOff x="1619250" y="3612356"/>
            <a:chExt cx="725424" cy="77966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AE1F7FF-DFCF-4A4B-8FA5-606A4804DACE}"/>
                </a:ext>
              </a:extLst>
            </p:cNvPr>
            <p:cNvSpPr/>
            <p:nvPr/>
          </p:nvSpPr>
          <p:spPr>
            <a:xfrm rot="5400000">
              <a:off x="1985620" y="4032966"/>
              <a:ext cx="359054" cy="359054"/>
            </a:xfrm>
            <a:prstGeom prst="arc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FE11CA-AA82-4117-BC4F-ACF5BA8F5217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flipH="1">
              <a:off x="1619250" y="4392020"/>
              <a:ext cx="545897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8385E44-AF73-4A87-86C6-FA8EA76B9ED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2344674" y="3612356"/>
              <a:ext cx="0" cy="6001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141E5BA-7A71-42EF-B837-355AFED96B39}"/>
              </a:ext>
            </a:extLst>
          </p:cNvPr>
          <p:cNvSpPr txBox="1"/>
          <p:nvPr/>
        </p:nvSpPr>
        <p:spPr>
          <a:xfrm>
            <a:off x="3782080" y="396899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-30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9539945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545B647-D20C-4831-9F6B-90B7F8CBDD0C}"/>
              </a:ext>
            </a:extLst>
          </p:cNvPr>
          <p:cNvGrpSpPr/>
          <p:nvPr/>
        </p:nvGrpSpPr>
        <p:grpSpPr>
          <a:xfrm>
            <a:off x="1321812" y="4452637"/>
            <a:ext cx="3092119" cy="1641132"/>
            <a:chOff x="1321812" y="4452637"/>
            <a:chExt cx="3092119" cy="16411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3C24E3-06E3-4885-BBC5-4CE99370AB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595" y="49212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B60661-0CC7-4192-B46D-BF6F8EBB7CC4}"/>
                </a:ext>
              </a:extLst>
            </p:cNvPr>
            <p:cNvSpPr txBox="1"/>
            <p:nvPr/>
          </p:nvSpPr>
          <p:spPr>
            <a:xfrm>
              <a:off x="3257483" y="48693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C1F5D9-B090-48AC-976B-514328CE4278}"/>
                </a:ext>
              </a:extLst>
            </p:cNvPr>
            <p:cNvSpPr txBox="1"/>
            <p:nvPr/>
          </p:nvSpPr>
          <p:spPr>
            <a:xfrm>
              <a:off x="1832598" y="4869396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-30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E40980-683F-494C-936B-47253E88C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087" y="4921240"/>
              <a:ext cx="874889" cy="47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93EE36-32E2-477F-8015-6573A40B0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420" y="60494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2FB95D-5129-4ADC-A7A3-B7D0010BAC3C}"/>
                </a:ext>
              </a:extLst>
            </p:cNvPr>
            <p:cNvSpPr txBox="1"/>
            <p:nvPr/>
          </p:nvSpPr>
          <p:spPr>
            <a:xfrm>
              <a:off x="3336901" y="57244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20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EFCDED-83A6-4614-B595-225CADC322E4}"/>
                </a:ext>
              </a:extLst>
            </p:cNvPr>
            <p:cNvSpPr txBox="1"/>
            <p:nvPr/>
          </p:nvSpPr>
          <p:spPr>
            <a:xfrm>
              <a:off x="1908933" y="57244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50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FD8E34-B9FE-4798-B333-16C1C7BA7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912" y="60494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66094E-E9FA-42E1-B814-0FDC930E4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420" y="47776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CA627-196F-4811-A882-67BEB4C4A8C7}"/>
                </a:ext>
              </a:extLst>
            </p:cNvPr>
            <p:cNvSpPr txBox="1"/>
            <p:nvPr/>
          </p:nvSpPr>
          <p:spPr>
            <a:xfrm>
              <a:off x="3336901" y="44526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70946A-C1B5-4AB5-9329-10CF5201F408}"/>
                </a:ext>
              </a:extLst>
            </p:cNvPr>
            <p:cNvSpPr txBox="1"/>
            <p:nvPr/>
          </p:nvSpPr>
          <p:spPr>
            <a:xfrm>
              <a:off x="1908933" y="445263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30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D653DE-77E7-498C-A5F2-7B3A5219207B}"/>
                </a:ext>
              </a:extLst>
            </p:cNvPr>
            <p:cNvSpPr/>
            <p:nvPr/>
          </p:nvSpPr>
          <p:spPr>
            <a:xfrm>
              <a:off x="3966484" y="463542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ED5767-6CD3-4532-AD8E-B55D2B1C9985}"/>
                </a:ext>
              </a:extLst>
            </p:cNvPr>
            <p:cNvSpPr/>
            <p:nvPr/>
          </p:nvSpPr>
          <p:spPr>
            <a:xfrm>
              <a:off x="1321812" y="463542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0BDCED-8B55-4D8A-BBD4-58CE33480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912" y="4777689"/>
              <a:ext cx="874889" cy="472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4AB3D0D-67FA-4724-8648-17BF9BD6388A}"/>
              </a:ext>
            </a:extLst>
          </p:cNvPr>
          <p:cNvSpPr/>
          <p:nvPr/>
        </p:nvSpPr>
        <p:spPr>
          <a:xfrm>
            <a:off x="1286956" y="3296281"/>
            <a:ext cx="3295773" cy="326131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B69CC2-2F21-4712-88F4-7CEDEFFF5611}"/>
              </a:ext>
            </a:extLst>
          </p:cNvPr>
          <p:cNvCxnSpPr>
            <a:cxnSpLocks/>
          </p:cNvCxnSpPr>
          <p:nvPr/>
        </p:nvCxnSpPr>
        <p:spPr>
          <a:xfrm flipH="1">
            <a:off x="3091595" y="61930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A6E9C2E-68BE-4F3E-91B9-618DA172A31A}"/>
              </a:ext>
            </a:extLst>
          </p:cNvPr>
          <p:cNvSpPr txBox="1"/>
          <p:nvPr/>
        </p:nvSpPr>
        <p:spPr>
          <a:xfrm>
            <a:off x="3257483" y="61411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37ECB-4911-49DA-8CEA-954E9329F4AC}"/>
              </a:ext>
            </a:extLst>
          </p:cNvPr>
          <p:cNvSpPr txBox="1"/>
          <p:nvPr/>
        </p:nvSpPr>
        <p:spPr>
          <a:xfrm>
            <a:off x="1832598" y="6141196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-50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47FF34-2DF8-4480-868F-5764092283BC}"/>
              </a:ext>
            </a:extLst>
          </p:cNvPr>
          <p:cNvCxnSpPr>
            <a:cxnSpLocks/>
          </p:cNvCxnSpPr>
          <p:nvPr/>
        </p:nvCxnSpPr>
        <p:spPr>
          <a:xfrm flipV="1">
            <a:off x="2964245" y="5110792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86D9A0-8353-47E2-A14C-50450B908EF7}"/>
              </a:ext>
            </a:extLst>
          </p:cNvPr>
          <p:cNvCxnSpPr>
            <a:cxnSpLocks/>
          </p:cNvCxnSpPr>
          <p:nvPr/>
        </p:nvCxnSpPr>
        <p:spPr>
          <a:xfrm>
            <a:off x="2783270" y="5059992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77B447-8204-49F6-89FC-15EB4C0DABF0}"/>
              </a:ext>
            </a:extLst>
          </p:cNvPr>
          <p:cNvSpPr/>
          <p:nvPr/>
        </p:nvSpPr>
        <p:spPr>
          <a:xfrm>
            <a:off x="3966484" y="59072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CCC88D-4278-41A4-8DE0-F41998646A7F}"/>
              </a:ext>
            </a:extLst>
          </p:cNvPr>
          <p:cNvSpPr/>
          <p:nvPr/>
        </p:nvSpPr>
        <p:spPr>
          <a:xfrm>
            <a:off x="1321812" y="590722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4F0383-8270-490C-BA23-6B5114912382}"/>
              </a:ext>
            </a:extLst>
          </p:cNvPr>
          <p:cNvSpPr txBox="1"/>
          <p:nvPr/>
        </p:nvSpPr>
        <p:spPr>
          <a:xfrm>
            <a:off x="2917145" y="53091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60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9F290-3F7F-40C6-A5B2-EFF4E32F0DD2}"/>
              </a:ext>
            </a:extLst>
          </p:cNvPr>
          <p:cNvSpPr txBox="1"/>
          <p:nvPr/>
        </p:nvSpPr>
        <p:spPr>
          <a:xfrm>
            <a:off x="2327789" y="530911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-60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7209E4-6D6E-4C94-A8AB-BB17BF582E09}"/>
              </a:ext>
            </a:extLst>
          </p:cNvPr>
          <p:cNvCxnSpPr>
            <a:cxnSpLocks/>
          </p:cNvCxnSpPr>
          <p:nvPr/>
        </p:nvCxnSpPr>
        <p:spPr>
          <a:xfrm flipH="1">
            <a:off x="1769087" y="6193040"/>
            <a:ext cx="874889" cy="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13ADBB-343E-4C62-A1C8-E697479E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B3CA-1797-426C-813B-CBA854A29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872041"/>
          </a:xfrm>
        </p:spPr>
        <p:txBody>
          <a:bodyPr/>
          <a:lstStyle/>
          <a:p>
            <a:r>
              <a:rPr lang="en-SG" dirty="0"/>
              <a:t>This means that it's fine to stop by any vertex we want on the way from </a:t>
            </a:r>
            <a:r>
              <a:rPr lang="en-SG" b="1" dirty="0"/>
              <a:t>X</a:t>
            </a:r>
            <a:r>
              <a:rPr lang="en-SG" dirty="0"/>
              <a:t> to </a:t>
            </a:r>
            <a:r>
              <a:rPr lang="en-SG" b="1" dirty="0"/>
              <a:t>Y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For example, if we really want to go to vertex 1, we can do that.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F59B-B1EB-4569-8EF1-DECA1D93FEEB}"/>
              </a:ext>
            </a:extLst>
          </p:cNvPr>
          <p:cNvSpPr txBox="1"/>
          <p:nvPr/>
        </p:nvSpPr>
        <p:spPr>
          <a:xfrm>
            <a:off x="6984688" y="3760317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/>
              <a:t>Query: 5 </a:t>
            </a:r>
            <a:r>
              <a:rPr lang="ja-JP" altLang="en-US" sz="2400" dirty="0"/>
              <a:t>→ </a:t>
            </a:r>
            <a:r>
              <a:rPr lang="en-SG" altLang="ja-JP" sz="2400" dirty="0"/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ADB8B-9B38-4889-A5B2-05E46101B7D9}"/>
              </a:ext>
            </a:extLst>
          </p:cNvPr>
          <p:cNvSpPr/>
          <p:nvPr/>
        </p:nvSpPr>
        <p:spPr>
          <a:xfrm>
            <a:off x="5909947" y="4715508"/>
            <a:ext cx="43731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SG" sz="2800" i="1" dirty="0"/>
              <a:t>(Truncated)</a:t>
            </a:r>
            <a:r>
              <a:rPr lang="en-SG" sz="2800" dirty="0"/>
              <a:t> Path: 5 </a:t>
            </a:r>
            <a:r>
              <a:rPr lang="ja-JP" altLang="en-US" sz="2800" dirty="0"/>
              <a:t>→ </a:t>
            </a:r>
            <a:r>
              <a:rPr lang="en-SG" altLang="ja-JP" sz="2800" dirty="0"/>
              <a:t>1 </a:t>
            </a:r>
            <a:r>
              <a:rPr lang="ja-JP" altLang="en-US" sz="2800" dirty="0"/>
              <a:t>→ </a:t>
            </a:r>
            <a:r>
              <a:rPr lang="en-SG" altLang="ja-JP" sz="2800" dirty="0"/>
              <a:t>7</a:t>
            </a:r>
          </a:p>
          <a:p>
            <a:pPr algn="ctr"/>
            <a:r>
              <a:rPr lang="en-SG" sz="2800" dirty="0"/>
              <a:t>Output: 80 - 150 = -70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3D883-5450-4457-A9C8-D3E3B7CD04FB}"/>
              </a:ext>
            </a:extLst>
          </p:cNvPr>
          <p:cNvSpPr txBox="1"/>
          <p:nvPr/>
        </p:nvSpPr>
        <p:spPr>
          <a:xfrm>
            <a:off x="8651271" y="452896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+80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B1EACE-721E-482A-B693-1FBB9B430A6C}"/>
              </a:ext>
            </a:extLst>
          </p:cNvPr>
          <p:cNvSpPr txBox="1"/>
          <p:nvPr/>
        </p:nvSpPr>
        <p:spPr>
          <a:xfrm>
            <a:off x="9386449" y="452896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-150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443127-1D17-46C4-80E3-1F15D8EC4F92}"/>
              </a:ext>
            </a:extLst>
          </p:cNvPr>
          <p:cNvGrpSpPr/>
          <p:nvPr/>
        </p:nvGrpSpPr>
        <p:grpSpPr>
          <a:xfrm flipH="1">
            <a:off x="3421032" y="3589868"/>
            <a:ext cx="725424" cy="2227006"/>
            <a:chOff x="1619250" y="2165014"/>
            <a:chExt cx="725424" cy="2227006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739B004-8A42-4CE2-B848-8F9F6FD03051}"/>
                </a:ext>
              </a:extLst>
            </p:cNvPr>
            <p:cNvSpPr/>
            <p:nvPr/>
          </p:nvSpPr>
          <p:spPr>
            <a:xfrm rot="5400000">
              <a:off x="1985620" y="4032966"/>
              <a:ext cx="359054" cy="359054"/>
            </a:xfrm>
            <a:prstGeom prst="arc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8AE7C7-D793-4109-ABA4-94C589D7789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619250" y="4392020"/>
              <a:ext cx="545897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598280-AA4F-4649-9609-C6B71650338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344674" y="2165014"/>
              <a:ext cx="0" cy="204747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C43CC16-09A7-4043-ABDE-84E28552F3CD}"/>
              </a:ext>
            </a:extLst>
          </p:cNvPr>
          <p:cNvSpPr txBox="1"/>
          <p:nvPr/>
        </p:nvSpPr>
        <p:spPr>
          <a:xfrm>
            <a:off x="3490832" y="3511878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80</a:t>
            </a:r>
            <a:endParaRPr lang="en-SG" b="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32F1304-7B2B-43AB-AA04-C69C774D96CE}"/>
              </a:ext>
            </a:extLst>
          </p:cNvPr>
          <p:cNvGrpSpPr/>
          <p:nvPr/>
        </p:nvGrpSpPr>
        <p:grpSpPr>
          <a:xfrm rot="16200000" flipH="1">
            <a:off x="908463" y="4343734"/>
            <a:ext cx="2169544" cy="779664"/>
            <a:chOff x="175130" y="3612356"/>
            <a:chExt cx="2169544" cy="77966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FAE1F7FF-DFCF-4A4B-8FA5-606A4804DACE}"/>
                </a:ext>
              </a:extLst>
            </p:cNvPr>
            <p:cNvSpPr/>
            <p:nvPr/>
          </p:nvSpPr>
          <p:spPr>
            <a:xfrm rot="5400000">
              <a:off x="1985620" y="4032966"/>
              <a:ext cx="359054" cy="359054"/>
            </a:xfrm>
            <a:prstGeom prst="arc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FE11CA-AA82-4117-BC4F-ACF5BA8F5217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rot="16200000" flipV="1">
              <a:off x="1170138" y="3397011"/>
              <a:ext cx="1" cy="199001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8385E44-AF73-4A87-86C6-FA8EA76B9ED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2344674" y="3612356"/>
              <a:ext cx="0" cy="6001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141E5BA-7A71-42EF-B837-355AFED96B39}"/>
              </a:ext>
            </a:extLst>
          </p:cNvPr>
          <p:cNvSpPr txBox="1"/>
          <p:nvPr/>
        </p:nvSpPr>
        <p:spPr>
          <a:xfrm>
            <a:off x="1489934" y="539180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-150</a:t>
            </a:r>
            <a:endParaRPr lang="en-SG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ACD167-3127-4BA2-9457-0BBA5057AC4A}"/>
              </a:ext>
            </a:extLst>
          </p:cNvPr>
          <p:cNvCxnSpPr>
            <a:cxnSpLocks/>
          </p:cNvCxnSpPr>
          <p:nvPr/>
        </p:nvCxnSpPr>
        <p:spPr>
          <a:xfrm flipV="1">
            <a:off x="2964245" y="3841614"/>
            <a:ext cx="0" cy="8265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95895C-C392-47F7-A2F6-57F22C45512D}"/>
              </a:ext>
            </a:extLst>
          </p:cNvPr>
          <p:cNvCxnSpPr>
            <a:cxnSpLocks/>
          </p:cNvCxnSpPr>
          <p:nvPr/>
        </p:nvCxnSpPr>
        <p:spPr>
          <a:xfrm>
            <a:off x="2783270" y="3790814"/>
            <a:ext cx="0" cy="826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96DECFB-B28C-47E6-A71E-3881391023B1}"/>
              </a:ext>
            </a:extLst>
          </p:cNvPr>
          <p:cNvSpPr txBox="1"/>
          <p:nvPr/>
        </p:nvSpPr>
        <p:spPr>
          <a:xfrm>
            <a:off x="2917145" y="403993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7833CA-593D-4B30-A847-EC73C48D76A7}"/>
              </a:ext>
            </a:extLst>
          </p:cNvPr>
          <p:cNvSpPr txBox="1"/>
          <p:nvPr/>
        </p:nvSpPr>
        <p:spPr>
          <a:xfrm>
            <a:off x="2327789" y="403993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-40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A497F8-1EFB-47EF-BBBD-C5853EFD19F1}"/>
              </a:ext>
            </a:extLst>
          </p:cNvPr>
          <p:cNvSpPr/>
          <p:nvPr/>
        </p:nvSpPr>
        <p:spPr>
          <a:xfrm>
            <a:off x="2644148" y="3366145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2A58C4-B614-4F42-9915-8AA8B4552F11}"/>
              </a:ext>
            </a:extLst>
          </p:cNvPr>
          <p:cNvSpPr/>
          <p:nvPr/>
        </p:nvSpPr>
        <p:spPr>
          <a:xfrm>
            <a:off x="2644148" y="464015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1E0ED4-DEE3-408F-A12C-1499B82AC30D}"/>
              </a:ext>
            </a:extLst>
          </p:cNvPr>
          <p:cNvSpPr/>
          <p:nvPr/>
        </p:nvSpPr>
        <p:spPr>
          <a:xfrm>
            <a:off x="2644148" y="5911952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33179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9608-06F2-4EAA-A49A-A5DA486F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Observation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A6F1-08DE-426E-B19F-DE12B27D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This means that we can quickly answer any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 as long as we know:</a:t>
            </a:r>
          </a:p>
          <a:p>
            <a:pPr lvl="1"/>
            <a:r>
              <a:rPr lang="en-SG" dirty="0"/>
              <a:t>The distance from </a:t>
            </a:r>
            <a:r>
              <a:rPr lang="en-SG" b="1" dirty="0"/>
              <a:t>X</a:t>
            </a:r>
            <a:r>
              <a:rPr lang="en-SG" dirty="0"/>
              <a:t> to vertex 1.</a:t>
            </a:r>
          </a:p>
          <a:p>
            <a:pPr lvl="1"/>
            <a:r>
              <a:rPr lang="en-SG" dirty="0"/>
              <a:t>The distance from vertex 1 to </a:t>
            </a:r>
            <a:r>
              <a:rPr lang="en-SG" b="1" dirty="0"/>
              <a:t>Y</a:t>
            </a:r>
            <a:r>
              <a:rPr lang="en-SG" dirty="0"/>
              <a:t>.</a:t>
            </a:r>
          </a:p>
          <a:p>
            <a:pPr lvl="1"/>
            <a:r>
              <a:rPr lang="en-SG" i="1" dirty="0"/>
              <a:t>(Note that it doesn't have to be vertex 1; it could be any of the vertices in the graph)</a:t>
            </a:r>
          </a:p>
          <a:p>
            <a:endParaRPr lang="en-SG" i="1" dirty="0"/>
          </a:p>
          <a:p>
            <a:r>
              <a:rPr lang="en-SG" dirty="0"/>
              <a:t>Wait... Don't we already know how to do this?</a:t>
            </a:r>
          </a:p>
          <a:p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21649737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48C2-0598-4A47-9F03-7F6935A4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8EC38-487C-438B-BFFB-CE349D091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Run BFS/DFS once from vertex 1 to obtain the distance to any vertex from vertex 1.</a:t>
            </a:r>
          </a:p>
          <a:p>
            <a:pPr lvl="1"/>
            <a:r>
              <a:rPr lang="en-SG" dirty="0"/>
              <a:t>Let's call this </a:t>
            </a:r>
            <a:r>
              <a:rPr lang="en-SG" i="1" dirty="0" err="1"/>
              <a:t>distanceFromOne</a:t>
            </a:r>
            <a:r>
              <a:rPr lang="en-SG" i="1" dirty="0"/>
              <a:t>[</a:t>
            </a:r>
            <a:r>
              <a:rPr lang="en-SG" b="1" i="1" dirty="0"/>
              <a:t>V</a:t>
            </a:r>
            <a:r>
              <a:rPr lang="en-SG" i="1" dirty="0"/>
              <a:t>]</a:t>
            </a:r>
            <a:r>
              <a:rPr lang="en-SG" dirty="0"/>
              <a:t>, denoting the distance from vertex 1 to </a:t>
            </a:r>
            <a:r>
              <a:rPr lang="en-SG" b="1" dirty="0"/>
              <a:t>V</a:t>
            </a:r>
            <a:r>
              <a:rPr lang="en-SG" dirty="0"/>
              <a:t>.</a:t>
            </a:r>
          </a:p>
          <a:p>
            <a:r>
              <a:rPr lang="en-SG" dirty="0"/>
              <a:t>Now, to answer any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),</a:t>
            </a:r>
          </a:p>
          <a:p>
            <a:pPr marL="0" indent="0">
              <a:buNone/>
              <a:tabLst>
                <a:tab pos="2778125" algn="l"/>
                <a:tab pos="3675063" algn="l"/>
              </a:tabLst>
            </a:pPr>
            <a:r>
              <a:rPr lang="en-SG" b="1" dirty="0"/>
              <a:t>	X </a:t>
            </a:r>
            <a:r>
              <a:rPr lang="ja-JP" altLang="en-US" dirty="0"/>
              <a:t>→ </a:t>
            </a:r>
            <a:r>
              <a:rPr lang="en-SG" altLang="ja-JP" b="1" dirty="0"/>
              <a:t>Y</a:t>
            </a:r>
            <a:r>
              <a:rPr lang="en-SG" altLang="ja-JP" dirty="0"/>
              <a:t> 	= (</a:t>
            </a:r>
            <a:r>
              <a:rPr lang="en-SG" altLang="ja-JP" b="1" dirty="0"/>
              <a:t>X</a:t>
            </a:r>
            <a:r>
              <a:rPr lang="en-SG" altLang="ja-JP" dirty="0"/>
              <a:t> </a:t>
            </a:r>
            <a:r>
              <a:rPr lang="ja-JP" altLang="en-US" dirty="0"/>
              <a:t>→ </a:t>
            </a:r>
            <a:r>
              <a:rPr lang="en-SG" altLang="ja-JP" dirty="0"/>
              <a:t>1) + (1 </a:t>
            </a:r>
            <a:r>
              <a:rPr lang="ja-JP" altLang="en-US" dirty="0"/>
              <a:t>→ </a:t>
            </a:r>
            <a:r>
              <a:rPr lang="en-SG" altLang="ja-JP" b="1" dirty="0"/>
              <a:t>Y</a:t>
            </a:r>
            <a:r>
              <a:rPr lang="en-SG" altLang="ja-JP" dirty="0"/>
              <a:t>)</a:t>
            </a:r>
          </a:p>
          <a:p>
            <a:pPr marL="0" indent="0">
              <a:buNone/>
              <a:tabLst>
                <a:tab pos="2778125" algn="l"/>
                <a:tab pos="3675063" algn="l"/>
              </a:tabLst>
            </a:pPr>
            <a:r>
              <a:rPr lang="en-SG" altLang="ja-JP" dirty="0"/>
              <a:t>		=</a:t>
            </a:r>
            <a:r>
              <a:rPr lang="en-SG" altLang="ja-JP" i="1" dirty="0"/>
              <a:t> -</a:t>
            </a:r>
            <a:r>
              <a:rPr lang="en-SG" altLang="ja-JP" i="1" dirty="0" err="1"/>
              <a:t>distanceFromOne</a:t>
            </a:r>
            <a:r>
              <a:rPr lang="en-SG" altLang="ja-JP" i="1" dirty="0"/>
              <a:t>[</a:t>
            </a:r>
            <a:r>
              <a:rPr lang="en-SG" altLang="ja-JP" b="1" i="1" dirty="0"/>
              <a:t>X</a:t>
            </a:r>
            <a:r>
              <a:rPr lang="en-SG" altLang="ja-JP" i="1" dirty="0"/>
              <a:t>] + </a:t>
            </a:r>
            <a:r>
              <a:rPr lang="en-SG" altLang="ja-JP" i="1" dirty="0" err="1"/>
              <a:t>distanceFromOne</a:t>
            </a:r>
            <a:r>
              <a:rPr lang="en-SG" altLang="ja-JP" i="1" dirty="0"/>
              <a:t>[</a:t>
            </a:r>
            <a:r>
              <a:rPr lang="en-SG" altLang="ja-JP" b="1" i="1" dirty="0"/>
              <a:t>Y</a:t>
            </a:r>
            <a:r>
              <a:rPr lang="en-SG" altLang="ja-JP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854184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FFC7-99CA-4DF5-BECC-4CFDD6AF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9B13-2CE9-45C7-9397-1FCBFD44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Aaaand</a:t>
            </a:r>
            <a:r>
              <a:rPr lang="en-SG" dirty="0"/>
              <a:t>, we're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0E3C-DD42-4636-ABDA-4636E6632DB5}"/>
              </a:ext>
            </a:extLst>
          </p:cNvPr>
          <p:cNvSpPr txBox="1"/>
          <p:nvPr/>
        </p:nvSpPr>
        <p:spPr>
          <a:xfrm>
            <a:off x="1959429" y="2865120"/>
            <a:ext cx="827314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Pre-processing: BFS/DFS from vertex 1</a:t>
            </a:r>
          </a:p>
          <a:p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bfs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Q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&lt; Q; ++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SG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distanceFromOne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[y] - </a:t>
            </a:r>
            <a:r>
              <a:rPr lang="en-SG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distanceFromOne</a:t>
            </a:r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[x]);</a:t>
            </a:r>
          </a:p>
          <a:p>
            <a:r>
              <a:rPr lang="en-SG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16753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3AC0-A4CA-4842-82CA-CA271253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E5E1-B37F-4ABF-A39D-DA652921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7175500" algn="l"/>
              </a:tabLst>
            </a:pPr>
            <a:r>
              <a:rPr lang="en-SG" dirty="0"/>
              <a:t>Run BFS/DFS once from vertex 1 to obtain the distance	O(</a:t>
            </a:r>
            <a:r>
              <a:rPr lang="en-SG" b="1" dirty="0"/>
              <a:t>V</a:t>
            </a:r>
            <a:r>
              <a:rPr lang="en-SG" dirty="0"/>
              <a:t> + </a:t>
            </a:r>
            <a:r>
              <a:rPr lang="en-SG" b="1" dirty="0"/>
              <a:t>E</a:t>
            </a:r>
            <a:r>
              <a:rPr lang="en-SG" dirty="0"/>
              <a:t>) = O(</a:t>
            </a:r>
            <a:r>
              <a:rPr lang="en-SG" b="1" dirty="0"/>
              <a:t>N</a:t>
            </a:r>
            <a:r>
              <a:rPr lang="en-SG" dirty="0"/>
              <a:t>)</a:t>
            </a:r>
            <a:br>
              <a:rPr lang="en-SG" dirty="0"/>
            </a:br>
            <a:r>
              <a:rPr lang="en-SG" dirty="0"/>
              <a:t>to any vertex from vertex 1.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For each query (</a:t>
            </a:r>
            <a:r>
              <a:rPr lang="en-SG" b="1" dirty="0"/>
              <a:t>X</a:t>
            </a:r>
            <a:r>
              <a:rPr lang="en-SG" dirty="0"/>
              <a:t>, </a:t>
            </a:r>
            <a:r>
              <a:rPr lang="en-SG" b="1" dirty="0"/>
              <a:t>Y</a:t>
            </a:r>
            <a:r>
              <a:rPr lang="en-SG" dirty="0"/>
              <a:t>):</a:t>
            </a:r>
          </a:p>
          <a:p>
            <a:pPr lvl="1">
              <a:tabLst>
                <a:tab pos="7175500" algn="l"/>
              </a:tabLst>
            </a:pPr>
            <a:r>
              <a:rPr lang="en-SG" dirty="0"/>
              <a:t>Output (</a:t>
            </a:r>
            <a:r>
              <a:rPr lang="en-SG" dirty="0" err="1"/>
              <a:t>distanceFromOne</a:t>
            </a:r>
            <a:r>
              <a:rPr lang="en-SG" dirty="0"/>
              <a:t>[</a:t>
            </a:r>
            <a:r>
              <a:rPr lang="en-SG" b="1" dirty="0"/>
              <a:t>Y</a:t>
            </a:r>
            <a:r>
              <a:rPr lang="en-SG" dirty="0"/>
              <a:t>] - </a:t>
            </a:r>
            <a:r>
              <a:rPr lang="en-SG" dirty="0" err="1"/>
              <a:t>distanceFromOne</a:t>
            </a:r>
            <a:r>
              <a:rPr lang="en-SG" dirty="0"/>
              <a:t>[</a:t>
            </a:r>
            <a:r>
              <a:rPr lang="en-SG" b="1" dirty="0"/>
              <a:t>X</a:t>
            </a:r>
            <a:r>
              <a:rPr lang="en-SG" dirty="0"/>
              <a:t>])	O(1)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Answering </a:t>
            </a:r>
            <a:r>
              <a:rPr lang="en-SG" b="1" dirty="0"/>
              <a:t>Q</a:t>
            </a:r>
            <a:r>
              <a:rPr lang="en-SG" dirty="0"/>
              <a:t> queries will take O(</a:t>
            </a:r>
            <a:r>
              <a:rPr lang="en-SG" b="1" dirty="0"/>
              <a:t>Q</a:t>
            </a:r>
            <a:r>
              <a:rPr lang="en-SG" dirty="0"/>
              <a:t>) time.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The overall time complexity is O(</a:t>
            </a:r>
            <a:r>
              <a:rPr lang="en-SG" b="1" dirty="0"/>
              <a:t>N </a:t>
            </a:r>
            <a:r>
              <a:rPr lang="en-SG" dirty="0"/>
              <a:t>+ </a:t>
            </a:r>
            <a:r>
              <a:rPr lang="en-SG" b="1" dirty="0"/>
              <a:t>Q</a:t>
            </a:r>
            <a:r>
              <a:rPr lang="en-SG" dirty="0"/>
              <a:t>). This is fast enough.</a:t>
            </a:r>
          </a:p>
          <a:p>
            <a:pPr>
              <a:tabLst>
                <a:tab pos="7175500" algn="l"/>
              </a:tabLst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58857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3466-AEFF-4BBB-958F-3C4C0ED9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Questions?</a:t>
            </a:r>
          </a:p>
        </p:txBody>
      </p:sp>
      <p:pic>
        <p:nvPicPr>
          <p:cNvPr id="2052" name="Picture 4" descr="Image result for josuke face">
            <a:extLst>
              <a:ext uri="{FF2B5EF4-FFF2-40B4-BE49-F238E27FC236}">
                <a16:creationId xmlns:a16="http://schemas.microsoft.com/office/drawing/2014/main" id="{BB6C0682-A5BB-4EF0-857B-F920A829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08" y="1922850"/>
            <a:ext cx="4408984" cy="434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061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731A-CF9F-4F13-A19D-042AEAD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(Non-examinable in CS2040)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660C-C089-4E6C-9D68-68720850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Let's make the problem harder! Just for fun!</a:t>
            </a:r>
          </a:p>
          <a:p>
            <a:r>
              <a:rPr lang="en-SG" dirty="0"/>
              <a:t>Initially, I'll give you </a:t>
            </a:r>
            <a:r>
              <a:rPr lang="en-SG" b="1" dirty="0"/>
              <a:t>N</a:t>
            </a:r>
            <a:r>
              <a:rPr lang="en-SG" dirty="0"/>
              <a:t>, the number of areas. However, I will not tell you any information about them.</a:t>
            </a:r>
          </a:p>
          <a:p>
            <a:pPr lvl="1"/>
            <a:r>
              <a:rPr lang="en-SG" dirty="0"/>
              <a:t>That is, I won't tell you that </a:t>
            </a:r>
            <a:r>
              <a:rPr lang="en-SG" b="1" dirty="0"/>
              <a:t>B</a:t>
            </a:r>
            <a:r>
              <a:rPr lang="en-SG" dirty="0"/>
              <a:t> is taller than </a:t>
            </a:r>
            <a:r>
              <a:rPr lang="en-SG" b="1" dirty="0"/>
              <a:t>A</a:t>
            </a:r>
            <a:r>
              <a:rPr lang="en-SG" dirty="0"/>
              <a:t> by </a:t>
            </a:r>
            <a:r>
              <a:rPr lang="en-SG" b="1" dirty="0"/>
              <a:t>H</a:t>
            </a:r>
            <a:r>
              <a:rPr lang="en-SG" dirty="0"/>
              <a:t> centimetres for any pair of areas </a:t>
            </a:r>
            <a:r>
              <a:rPr lang="en-SG" b="1" dirty="0"/>
              <a:t>A</a:t>
            </a:r>
            <a:r>
              <a:rPr lang="en-SG" dirty="0"/>
              <a:t> and </a:t>
            </a:r>
            <a:r>
              <a:rPr lang="en-SG" b="1" dirty="0"/>
              <a:t>B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7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1648529"/>
          </a:xfrm>
        </p:spPr>
        <p:txBody>
          <a:bodyPr/>
          <a:lstStyle/>
          <a:p>
            <a:r>
              <a:rPr lang="en-SG" dirty="0"/>
              <a:t>Iterate through the sequence, from left to right.</a:t>
            </a:r>
          </a:p>
          <a:p>
            <a:r>
              <a:rPr lang="en-SG" dirty="0"/>
              <a:t>When you encounter a </a:t>
            </a:r>
            <a:r>
              <a:rPr lang="en-SG" b="1" u="sng" dirty="0"/>
              <a:t>closing</a:t>
            </a:r>
            <a:r>
              <a:rPr lang="en-SG" dirty="0"/>
              <a:t> bracket, pop from the stack and check if they match.</a:t>
            </a:r>
          </a:p>
          <a:p>
            <a:pPr lvl="1"/>
            <a:r>
              <a:rPr lang="en-SG" dirty="0"/>
              <a:t>If they match, continue.</a:t>
            </a:r>
          </a:p>
          <a:p>
            <a:pPr lvl="1"/>
            <a:r>
              <a:rPr lang="en-SG" dirty="0"/>
              <a:t>If they do not match, then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AD48AC-AA50-4975-8A47-A0316E8EFCB3}"/>
              </a:ext>
            </a:extLst>
          </p:cNvPr>
          <p:cNvSpPr/>
          <p:nvPr/>
        </p:nvSpPr>
        <p:spPr>
          <a:xfrm>
            <a:off x="5789228" y="4394345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8207733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9097144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9986554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8207733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78F0011-F566-44AF-A135-B35B438EB2B8}"/>
              </a:ext>
            </a:extLst>
          </p:cNvPr>
          <p:cNvSpPr/>
          <p:nvPr/>
        </p:nvSpPr>
        <p:spPr>
          <a:xfrm>
            <a:off x="6670214" y="4530852"/>
            <a:ext cx="1405754" cy="484632"/>
          </a:xfrm>
          <a:prstGeom prst="leftRightArrow">
            <a:avLst>
              <a:gd name="adj1" fmla="val 71563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+mj-lt"/>
              </a:rPr>
              <a:t>Mismatch</a:t>
            </a:r>
          </a:p>
        </p:txBody>
      </p:sp>
    </p:spTree>
    <p:extLst>
      <p:ext uri="{BB962C8B-B14F-4D97-AF65-F5344CB8AC3E}">
        <p14:creationId xmlns:p14="http://schemas.microsoft.com/office/powerpoint/2010/main" val="10006953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09E7-1738-4DA3-9A06-C87E1F87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(Non-examinable in CS2040)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E69E-ACBE-44E1-87DA-3E79993A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You have to support the following two operations:</a:t>
            </a:r>
          </a:p>
          <a:p>
            <a:r>
              <a:rPr lang="en-SG" dirty="0"/>
              <a:t>INFO </a:t>
            </a:r>
            <a:r>
              <a:rPr lang="en-SG" b="1" dirty="0"/>
              <a:t>A B H</a:t>
            </a:r>
            <a:endParaRPr lang="en-SG" dirty="0"/>
          </a:p>
          <a:p>
            <a:pPr lvl="1"/>
            <a:r>
              <a:rPr lang="en-SG" dirty="0"/>
              <a:t>You now know that </a:t>
            </a:r>
            <a:r>
              <a:rPr lang="en-SG" b="1" dirty="0"/>
              <a:t>B</a:t>
            </a:r>
            <a:r>
              <a:rPr lang="en-SG" dirty="0"/>
              <a:t> is taller than </a:t>
            </a:r>
            <a:r>
              <a:rPr lang="en-SG" b="1" dirty="0"/>
              <a:t>A</a:t>
            </a:r>
            <a:r>
              <a:rPr lang="en-SG" dirty="0"/>
              <a:t> by </a:t>
            </a:r>
            <a:r>
              <a:rPr lang="en-SG" b="1" dirty="0"/>
              <a:t>H</a:t>
            </a:r>
            <a:r>
              <a:rPr lang="en-SG" dirty="0"/>
              <a:t> centimetres.</a:t>
            </a:r>
          </a:p>
          <a:p>
            <a:pPr lvl="1"/>
            <a:r>
              <a:rPr lang="en-SG" dirty="0"/>
              <a:t>It's guaranteed that the information you receive will be consistent (i.e. there will not be any contradictions in any of the information given so far)</a:t>
            </a:r>
          </a:p>
          <a:p>
            <a:r>
              <a:rPr lang="en-SG" dirty="0"/>
              <a:t>QUERY </a:t>
            </a:r>
            <a:r>
              <a:rPr lang="en-SG" b="1" dirty="0"/>
              <a:t>X</a:t>
            </a:r>
            <a:r>
              <a:rPr lang="en-SG" dirty="0"/>
              <a:t> </a:t>
            </a:r>
            <a:r>
              <a:rPr lang="en-SG" b="1" dirty="0"/>
              <a:t>Y</a:t>
            </a:r>
          </a:p>
          <a:p>
            <a:pPr lvl="1"/>
            <a:r>
              <a:rPr lang="en-SG" dirty="0"/>
              <a:t>Output the height of </a:t>
            </a:r>
            <a:r>
              <a:rPr lang="en-SG" b="1" dirty="0"/>
              <a:t>Y</a:t>
            </a:r>
            <a:r>
              <a:rPr lang="en-SG" dirty="0"/>
              <a:t> relative to </a:t>
            </a:r>
            <a:r>
              <a:rPr lang="en-SG" b="1" dirty="0"/>
              <a:t>X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If there isn't enough information to determine this, output "UNKNOWN".</a:t>
            </a:r>
          </a:p>
          <a:p>
            <a:r>
              <a:rPr lang="en-SG" dirty="0"/>
              <a:t>There will be a total of </a:t>
            </a:r>
            <a:r>
              <a:rPr lang="en-SG" b="1" dirty="0"/>
              <a:t>Q</a:t>
            </a:r>
            <a:r>
              <a:rPr lang="en-SG" dirty="0"/>
              <a:t> calls to these operations.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8873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3"/>
            <a:ext cx="4706112" cy="3276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773169"/>
            <a:ext cx="478972" cy="12709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773168"/>
            <a:ext cx="478972" cy="12709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4773168"/>
            <a:ext cx="478972" cy="12709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4773169"/>
            <a:ext cx="478972" cy="12676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4773168"/>
            <a:ext cx="478972" cy="12676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7CBA1D-3901-4979-AA21-024DCEA4E9FF}"/>
              </a:ext>
            </a:extLst>
          </p:cNvPr>
          <p:cNvSpPr/>
          <p:nvPr/>
        </p:nvSpPr>
        <p:spPr>
          <a:xfrm>
            <a:off x="1096575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9BCB9E-C2D1-4D49-BBF8-9634FA36ED2B}"/>
              </a:ext>
            </a:extLst>
          </p:cNvPr>
          <p:cNvSpPr/>
          <p:nvPr/>
        </p:nvSpPr>
        <p:spPr>
          <a:xfrm>
            <a:off x="1008727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189D5A-E0BA-41AD-B844-F0F413232077}"/>
              </a:ext>
            </a:extLst>
          </p:cNvPr>
          <p:cNvSpPr/>
          <p:nvPr/>
        </p:nvSpPr>
        <p:spPr>
          <a:xfrm>
            <a:off x="9215373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8F775E-A108-4574-AC3C-C52B649A16F8}"/>
              </a:ext>
            </a:extLst>
          </p:cNvPr>
          <p:cNvSpPr/>
          <p:nvPr/>
        </p:nvSpPr>
        <p:spPr>
          <a:xfrm>
            <a:off x="8323307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9828F6-E45B-4314-A966-9F39E1C6E320}"/>
              </a:ext>
            </a:extLst>
          </p:cNvPr>
          <p:cNvSpPr/>
          <p:nvPr/>
        </p:nvSpPr>
        <p:spPr>
          <a:xfrm>
            <a:off x="7446551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05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28B531-A764-4AD6-9976-29482E5A7D4E}"/>
              </a:ext>
            </a:extLst>
          </p:cNvPr>
          <p:cNvCxnSpPr>
            <a:cxnSpLocks/>
          </p:cNvCxnSpPr>
          <p:nvPr/>
        </p:nvCxnSpPr>
        <p:spPr>
          <a:xfrm>
            <a:off x="9666455" y="966936"/>
            <a:ext cx="779278" cy="5478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DF01EB-C040-49A8-B2D8-4F8C1AE2AD0B}"/>
              </a:ext>
            </a:extLst>
          </p:cNvPr>
          <p:cNvSpPr txBox="1"/>
          <p:nvPr/>
        </p:nvSpPr>
        <p:spPr>
          <a:xfrm>
            <a:off x="10029193" y="140407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3"/>
            <a:ext cx="4706112" cy="7494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922963"/>
            <a:ext cx="478972" cy="11211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556944"/>
            <a:ext cx="478972" cy="1487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4773168"/>
            <a:ext cx="478972" cy="12709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4773169"/>
            <a:ext cx="478972" cy="12676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4773168"/>
            <a:ext cx="478972" cy="12676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A0202F-4B38-44E9-BC02-34C1028EF1C3}"/>
              </a:ext>
            </a:extLst>
          </p:cNvPr>
          <p:cNvCxnSpPr>
            <a:cxnSpLocks/>
          </p:cNvCxnSpPr>
          <p:nvPr/>
        </p:nvCxnSpPr>
        <p:spPr>
          <a:xfrm flipV="1">
            <a:off x="8168833" y="4553631"/>
            <a:ext cx="0" cy="3721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6E2D59-CD83-44E6-9A9E-412BF088803B}"/>
              </a:ext>
            </a:extLst>
          </p:cNvPr>
          <p:cNvCxnSpPr>
            <a:cxnSpLocks/>
          </p:cNvCxnSpPr>
          <p:nvPr/>
        </p:nvCxnSpPr>
        <p:spPr>
          <a:xfrm>
            <a:off x="7717411" y="4925741"/>
            <a:ext cx="58010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9E4E73-B600-44B9-B6E2-86CB9202F47F}"/>
              </a:ext>
            </a:extLst>
          </p:cNvPr>
          <p:cNvCxnSpPr>
            <a:cxnSpLocks/>
          </p:cNvCxnSpPr>
          <p:nvPr/>
        </p:nvCxnSpPr>
        <p:spPr>
          <a:xfrm>
            <a:off x="8027641" y="4557625"/>
            <a:ext cx="694928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347C3-8248-48D1-929F-77E83804DE82}"/>
              </a:ext>
            </a:extLst>
          </p:cNvPr>
          <p:cNvSpPr txBox="1"/>
          <p:nvPr/>
        </p:nvSpPr>
        <p:spPr>
          <a:xfrm>
            <a:off x="7733784" y="455031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7CBA1D-3901-4979-AA21-024DCEA4E9FF}"/>
              </a:ext>
            </a:extLst>
          </p:cNvPr>
          <p:cNvSpPr/>
          <p:nvPr/>
        </p:nvSpPr>
        <p:spPr>
          <a:xfrm>
            <a:off x="1096575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9BCB9E-C2D1-4D49-BBF8-9634FA36ED2B}"/>
              </a:ext>
            </a:extLst>
          </p:cNvPr>
          <p:cNvSpPr/>
          <p:nvPr/>
        </p:nvSpPr>
        <p:spPr>
          <a:xfrm>
            <a:off x="1008727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189D5A-E0BA-41AD-B844-F0F413232077}"/>
              </a:ext>
            </a:extLst>
          </p:cNvPr>
          <p:cNvSpPr/>
          <p:nvPr/>
        </p:nvSpPr>
        <p:spPr>
          <a:xfrm>
            <a:off x="9215373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530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28B531-A764-4AD6-9976-29482E5A7D4E}"/>
              </a:ext>
            </a:extLst>
          </p:cNvPr>
          <p:cNvCxnSpPr>
            <a:cxnSpLocks/>
          </p:cNvCxnSpPr>
          <p:nvPr/>
        </p:nvCxnSpPr>
        <p:spPr>
          <a:xfrm>
            <a:off x="9666455" y="966936"/>
            <a:ext cx="779278" cy="5478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4E04F-5503-46F2-9B2A-8E52B2A57E7D}"/>
              </a:ext>
            </a:extLst>
          </p:cNvPr>
          <p:cNvCxnSpPr>
            <a:cxnSpLocks/>
          </p:cNvCxnSpPr>
          <p:nvPr/>
        </p:nvCxnSpPr>
        <p:spPr>
          <a:xfrm>
            <a:off x="9491621" y="1018743"/>
            <a:ext cx="729961" cy="1745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DF01EB-C040-49A8-B2D8-4F8C1AE2AD0B}"/>
              </a:ext>
            </a:extLst>
          </p:cNvPr>
          <p:cNvSpPr txBox="1"/>
          <p:nvPr/>
        </p:nvSpPr>
        <p:spPr>
          <a:xfrm>
            <a:off x="10029193" y="140407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D1442C-2143-41B8-AC75-1F309EFA1BBC}"/>
              </a:ext>
            </a:extLst>
          </p:cNvPr>
          <p:cNvSpPr txBox="1"/>
          <p:nvPr/>
        </p:nvSpPr>
        <p:spPr>
          <a:xfrm>
            <a:off x="10090451" y="2306647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3"/>
            <a:ext cx="4706112" cy="11429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556945"/>
            <a:ext cx="478972" cy="14871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184835"/>
            <a:ext cx="478972" cy="1859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674785"/>
            <a:ext cx="47897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4773169"/>
            <a:ext cx="478972" cy="12676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4773168"/>
            <a:ext cx="478972" cy="12676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9BB7C-4AD7-4AAC-95B3-64FEBCB418E7}"/>
              </a:ext>
            </a:extLst>
          </p:cNvPr>
          <p:cNvCxnSpPr>
            <a:cxnSpLocks/>
          </p:cNvCxnSpPr>
          <p:nvPr/>
        </p:nvCxnSpPr>
        <p:spPr>
          <a:xfrm flipH="1" flipV="1">
            <a:off x="9397964" y="1072679"/>
            <a:ext cx="747638" cy="17947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22F4C8-50D4-4D3F-9E91-3264B35746BD}"/>
              </a:ext>
            </a:extLst>
          </p:cNvPr>
          <p:cNvSpPr txBox="1"/>
          <p:nvPr/>
        </p:nvSpPr>
        <p:spPr>
          <a:xfrm>
            <a:off x="9054384" y="10659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30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A0202F-4B38-44E9-BC02-34C1028EF1C3}"/>
              </a:ext>
            </a:extLst>
          </p:cNvPr>
          <p:cNvCxnSpPr>
            <a:cxnSpLocks/>
          </p:cNvCxnSpPr>
          <p:nvPr/>
        </p:nvCxnSpPr>
        <p:spPr>
          <a:xfrm flipV="1">
            <a:off x="9092758" y="4556945"/>
            <a:ext cx="0" cy="1108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6E2D59-CD83-44E6-9A9E-412BF088803B}"/>
              </a:ext>
            </a:extLst>
          </p:cNvPr>
          <p:cNvCxnSpPr>
            <a:cxnSpLocks/>
          </p:cNvCxnSpPr>
          <p:nvPr/>
        </p:nvCxnSpPr>
        <p:spPr>
          <a:xfrm>
            <a:off x="7717411" y="4556945"/>
            <a:ext cx="149008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9E4E73-B600-44B9-B6E2-86CB9202F47F}"/>
              </a:ext>
            </a:extLst>
          </p:cNvPr>
          <p:cNvCxnSpPr>
            <a:cxnSpLocks/>
          </p:cNvCxnSpPr>
          <p:nvPr/>
        </p:nvCxnSpPr>
        <p:spPr>
          <a:xfrm>
            <a:off x="8999753" y="5674785"/>
            <a:ext cx="694928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347C3-8248-48D1-929F-77E83804DE82}"/>
              </a:ext>
            </a:extLst>
          </p:cNvPr>
          <p:cNvSpPr txBox="1"/>
          <p:nvPr/>
        </p:nvSpPr>
        <p:spPr>
          <a:xfrm>
            <a:off x="9062385" y="49445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7CBA1D-3901-4979-AA21-024DCEA4E9FF}"/>
              </a:ext>
            </a:extLst>
          </p:cNvPr>
          <p:cNvSpPr/>
          <p:nvPr/>
        </p:nvSpPr>
        <p:spPr>
          <a:xfrm>
            <a:off x="1096575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9BCB9E-C2D1-4D49-BBF8-9634FA36ED2B}"/>
              </a:ext>
            </a:extLst>
          </p:cNvPr>
          <p:cNvSpPr/>
          <p:nvPr/>
        </p:nvSpPr>
        <p:spPr>
          <a:xfrm>
            <a:off x="1008727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555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407913D-79C5-410C-9046-FB604C02BB20}"/>
              </a:ext>
            </a:extLst>
          </p:cNvPr>
          <p:cNvGrpSpPr/>
          <p:nvPr/>
        </p:nvGrpSpPr>
        <p:grpSpPr>
          <a:xfrm>
            <a:off x="8092207" y="966936"/>
            <a:ext cx="2353526" cy="2275442"/>
            <a:chOff x="8092207" y="966936"/>
            <a:chExt cx="2353526" cy="227544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28B531-A764-4AD6-9976-29482E5A7D4E}"/>
                </a:ext>
              </a:extLst>
            </p:cNvPr>
            <p:cNvCxnSpPr>
              <a:cxnSpLocks/>
            </p:cNvCxnSpPr>
            <p:nvPr/>
          </p:nvCxnSpPr>
          <p:spPr>
            <a:xfrm>
              <a:off x="9666455" y="966936"/>
              <a:ext cx="779278" cy="54783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DF01EB-C040-49A8-B2D8-4F8C1AE2AD0B}"/>
                </a:ext>
              </a:extLst>
            </p:cNvPr>
            <p:cNvSpPr txBox="1"/>
            <p:nvPr/>
          </p:nvSpPr>
          <p:spPr>
            <a:xfrm>
              <a:off x="10029193" y="140407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chemeClr val="accent2"/>
                  </a:solidFill>
                </a:rPr>
                <a:t>10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99BB7C-4AD7-4AAC-95B3-64FEBCB418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7964" y="1072679"/>
              <a:ext cx="747638" cy="179473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8E25B0-9718-4E3A-B2C8-13D6E9B9AE02}"/>
                </a:ext>
              </a:extLst>
            </p:cNvPr>
            <p:cNvSpPr/>
            <p:nvPr/>
          </p:nvSpPr>
          <p:spPr>
            <a:xfrm>
              <a:off x="8552306" y="2794931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FDF2B-1ED4-4FD4-8235-19687C8A7019}"/>
                </a:ext>
              </a:extLst>
            </p:cNvPr>
            <p:cNvSpPr/>
            <p:nvPr/>
          </p:nvSpPr>
          <p:spPr>
            <a:xfrm>
              <a:off x="8092207" y="1420487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F22F4C8-50D4-4D3F-9E91-3264B35746BD}"/>
                </a:ext>
              </a:extLst>
            </p:cNvPr>
            <p:cNvSpPr txBox="1"/>
            <p:nvPr/>
          </p:nvSpPr>
          <p:spPr>
            <a:xfrm>
              <a:off x="9054384" y="1065960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chemeClr val="accent2"/>
                  </a:solidFill>
                </a:rPr>
                <a:t>30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55B6A9D-BE72-425B-A68D-04DF70F8DFC0}"/>
              </a:ext>
            </a:extLst>
          </p:cNvPr>
          <p:cNvSpPr/>
          <p:nvPr/>
        </p:nvSpPr>
        <p:spPr>
          <a:xfrm>
            <a:off x="7602583" y="339634"/>
            <a:ext cx="3657600" cy="30893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4E04F-5503-46F2-9B2A-8E52B2A57E7D}"/>
              </a:ext>
            </a:extLst>
          </p:cNvPr>
          <p:cNvCxnSpPr>
            <a:cxnSpLocks/>
          </p:cNvCxnSpPr>
          <p:nvPr/>
        </p:nvCxnSpPr>
        <p:spPr>
          <a:xfrm>
            <a:off x="9491621" y="1018743"/>
            <a:ext cx="729961" cy="1745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D1442C-2143-41B8-AC75-1F309EFA1BBC}"/>
              </a:ext>
            </a:extLst>
          </p:cNvPr>
          <p:cNvSpPr txBox="1"/>
          <p:nvPr/>
        </p:nvSpPr>
        <p:spPr>
          <a:xfrm>
            <a:off x="10090451" y="2306647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1"/>
            <a:ext cx="4706112" cy="18146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</a:p>
          <a:p>
            <a:r>
              <a:rPr lang="pt-BR" b="1" dirty="0"/>
              <a:t>QUERY</a:t>
            </a:r>
            <a:r>
              <a:rPr lang="pt-BR" dirty="0"/>
              <a:t> 2 3</a:t>
            </a:r>
          </a:p>
          <a:p>
            <a:pPr lvl="1"/>
            <a:r>
              <a:rPr lang="pt-BR" dirty="0"/>
              <a:t>Output: -40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556945"/>
            <a:ext cx="478972" cy="14871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184835"/>
            <a:ext cx="478972" cy="1859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674785"/>
            <a:ext cx="47897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4773169"/>
            <a:ext cx="478972" cy="12676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4773168"/>
            <a:ext cx="478972" cy="12676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A0202F-4B38-44E9-BC02-34C1028EF1C3}"/>
              </a:ext>
            </a:extLst>
          </p:cNvPr>
          <p:cNvCxnSpPr>
            <a:cxnSpLocks/>
          </p:cNvCxnSpPr>
          <p:nvPr/>
        </p:nvCxnSpPr>
        <p:spPr>
          <a:xfrm flipV="1">
            <a:off x="9092758" y="4184835"/>
            <a:ext cx="0" cy="148100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6E2D59-CD83-44E6-9A9E-412BF088803B}"/>
              </a:ext>
            </a:extLst>
          </p:cNvPr>
          <p:cNvCxnSpPr>
            <a:cxnSpLocks/>
          </p:cNvCxnSpPr>
          <p:nvPr/>
        </p:nvCxnSpPr>
        <p:spPr>
          <a:xfrm>
            <a:off x="8427727" y="4184835"/>
            <a:ext cx="749592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9E4E73-B600-44B9-B6E2-86CB9202F47F}"/>
              </a:ext>
            </a:extLst>
          </p:cNvPr>
          <p:cNvCxnSpPr>
            <a:cxnSpLocks/>
          </p:cNvCxnSpPr>
          <p:nvPr/>
        </p:nvCxnSpPr>
        <p:spPr>
          <a:xfrm>
            <a:off x="8999753" y="5674785"/>
            <a:ext cx="694928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347C3-8248-48D1-929F-77E83804DE82}"/>
              </a:ext>
            </a:extLst>
          </p:cNvPr>
          <p:cNvSpPr txBox="1"/>
          <p:nvPr/>
        </p:nvSpPr>
        <p:spPr>
          <a:xfrm>
            <a:off x="9062385" y="47294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7CBA1D-3901-4979-AA21-024DCEA4E9FF}"/>
              </a:ext>
            </a:extLst>
          </p:cNvPr>
          <p:cNvSpPr/>
          <p:nvPr/>
        </p:nvSpPr>
        <p:spPr>
          <a:xfrm>
            <a:off x="1096575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9BCB9E-C2D1-4D49-BBF8-9634FA36ED2B}"/>
              </a:ext>
            </a:extLst>
          </p:cNvPr>
          <p:cNvSpPr/>
          <p:nvPr/>
        </p:nvSpPr>
        <p:spPr>
          <a:xfrm>
            <a:off x="10087276" y="4729440"/>
            <a:ext cx="576482" cy="13179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430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28B531-A764-4AD6-9976-29482E5A7D4E}"/>
              </a:ext>
            </a:extLst>
          </p:cNvPr>
          <p:cNvCxnSpPr>
            <a:cxnSpLocks/>
          </p:cNvCxnSpPr>
          <p:nvPr/>
        </p:nvCxnSpPr>
        <p:spPr>
          <a:xfrm>
            <a:off x="9666455" y="966936"/>
            <a:ext cx="779278" cy="5478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4E04F-5503-46F2-9B2A-8E52B2A57E7D}"/>
              </a:ext>
            </a:extLst>
          </p:cNvPr>
          <p:cNvCxnSpPr>
            <a:cxnSpLocks/>
          </p:cNvCxnSpPr>
          <p:nvPr/>
        </p:nvCxnSpPr>
        <p:spPr>
          <a:xfrm>
            <a:off x="9491621" y="1018743"/>
            <a:ext cx="729961" cy="1745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C2C813-7CBC-4C7A-9CAA-500D79E35239}"/>
              </a:ext>
            </a:extLst>
          </p:cNvPr>
          <p:cNvCxnSpPr>
            <a:cxnSpLocks/>
          </p:cNvCxnSpPr>
          <p:nvPr/>
        </p:nvCxnSpPr>
        <p:spPr>
          <a:xfrm>
            <a:off x="8370690" y="1800751"/>
            <a:ext cx="301902" cy="992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DF01EB-C040-49A8-B2D8-4F8C1AE2AD0B}"/>
              </a:ext>
            </a:extLst>
          </p:cNvPr>
          <p:cNvSpPr txBox="1"/>
          <p:nvPr/>
        </p:nvSpPr>
        <p:spPr>
          <a:xfrm>
            <a:off x="10029193" y="140407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D1442C-2143-41B8-AC75-1F309EFA1BBC}"/>
              </a:ext>
            </a:extLst>
          </p:cNvPr>
          <p:cNvSpPr txBox="1"/>
          <p:nvPr/>
        </p:nvSpPr>
        <p:spPr>
          <a:xfrm>
            <a:off x="10090451" y="2306647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5B5466-3AE3-4766-93E1-BE149B7035F7}"/>
              </a:ext>
            </a:extLst>
          </p:cNvPr>
          <p:cNvSpPr txBox="1"/>
          <p:nvPr/>
        </p:nvSpPr>
        <p:spPr>
          <a:xfrm>
            <a:off x="8596926" y="2452618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1"/>
            <a:ext cx="4706112" cy="22709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</a:p>
          <a:p>
            <a:r>
              <a:rPr lang="pt-BR" b="1" dirty="0"/>
              <a:t>QUERY</a:t>
            </a:r>
            <a:r>
              <a:rPr lang="pt-BR" dirty="0"/>
              <a:t> 2 3</a:t>
            </a:r>
          </a:p>
          <a:p>
            <a:pPr lvl="1"/>
            <a:r>
              <a:rPr lang="pt-BR" dirty="0"/>
              <a:t>Output: -40</a:t>
            </a:r>
          </a:p>
          <a:p>
            <a:r>
              <a:rPr lang="pt-BR" b="1" dirty="0"/>
              <a:t>INFO</a:t>
            </a:r>
            <a:r>
              <a:rPr lang="pt-BR" dirty="0"/>
              <a:t> 4 5 50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556945"/>
            <a:ext cx="478972" cy="14871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184835"/>
            <a:ext cx="478972" cy="1859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674785"/>
            <a:ext cx="47897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5665841"/>
            <a:ext cx="478972" cy="3749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3813360"/>
            <a:ext cx="478972" cy="22274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9BB7C-4AD7-4AAC-95B3-64FEBCB418E7}"/>
              </a:ext>
            </a:extLst>
          </p:cNvPr>
          <p:cNvCxnSpPr>
            <a:cxnSpLocks/>
          </p:cNvCxnSpPr>
          <p:nvPr/>
        </p:nvCxnSpPr>
        <p:spPr>
          <a:xfrm flipH="1" flipV="1">
            <a:off x="9397964" y="1072679"/>
            <a:ext cx="747638" cy="17947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7DA467-C51A-482F-864D-4B83A98AA79C}"/>
              </a:ext>
            </a:extLst>
          </p:cNvPr>
          <p:cNvCxnSpPr>
            <a:cxnSpLocks/>
          </p:cNvCxnSpPr>
          <p:nvPr/>
        </p:nvCxnSpPr>
        <p:spPr>
          <a:xfrm flipH="1" flipV="1">
            <a:off x="8285959" y="1951686"/>
            <a:ext cx="301902" cy="992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22F4C8-50D4-4D3F-9E91-3264B35746BD}"/>
              </a:ext>
            </a:extLst>
          </p:cNvPr>
          <p:cNvSpPr txBox="1"/>
          <p:nvPr/>
        </p:nvSpPr>
        <p:spPr>
          <a:xfrm>
            <a:off x="9054384" y="10659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223EAB-8282-4FA7-94CE-D76DAB02EFD1}"/>
              </a:ext>
            </a:extLst>
          </p:cNvPr>
          <p:cNvSpPr txBox="1"/>
          <p:nvPr/>
        </p:nvSpPr>
        <p:spPr>
          <a:xfrm>
            <a:off x="7928257" y="19252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50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A0202F-4B38-44E9-BC02-34C1028EF1C3}"/>
              </a:ext>
            </a:extLst>
          </p:cNvPr>
          <p:cNvCxnSpPr>
            <a:cxnSpLocks/>
          </p:cNvCxnSpPr>
          <p:nvPr/>
        </p:nvCxnSpPr>
        <p:spPr>
          <a:xfrm flipV="1">
            <a:off x="10803092" y="3826505"/>
            <a:ext cx="0" cy="1839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6E2D59-CD83-44E6-9A9E-412BF088803B}"/>
              </a:ext>
            </a:extLst>
          </p:cNvPr>
          <p:cNvCxnSpPr>
            <a:cxnSpLocks/>
          </p:cNvCxnSpPr>
          <p:nvPr/>
        </p:nvCxnSpPr>
        <p:spPr>
          <a:xfrm>
            <a:off x="10637546" y="3813359"/>
            <a:ext cx="74959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9E4E73-B600-44B9-B6E2-86CB9202F47F}"/>
              </a:ext>
            </a:extLst>
          </p:cNvPr>
          <p:cNvCxnSpPr>
            <a:cxnSpLocks/>
          </p:cNvCxnSpPr>
          <p:nvPr/>
        </p:nvCxnSpPr>
        <p:spPr>
          <a:xfrm>
            <a:off x="10238706" y="5665841"/>
            <a:ext cx="6949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347C3-8248-48D1-929F-77E83804DE82}"/>
              </a:ext>
            </a:extLst>
          </p:cNvPr>
          <p:cNvSpPr txBox="1"/>
          <p:nvPr/>
        </p:nvSpPr>
        <p:spPr>
          <a:xfrm>
            <a:off x="10418576" y="447320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1985078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28B531-A764-4AD6-9976-29482E5A7D4E}"/>
              </a:ext>
            </a:extLst>
          </p:cNvPr>
          <p:cNvCxnSpPr>
            <a:cxnSpLocks/>
          </p:cNvCxnSpPr>
          <p:nvPr/>
        </p:nvCxnSpPr>
        <p:spPr>
          <a:xfrm>
            <a:off x="9666455" y="966936"/>
            <a:ext cx="779278" cy="5478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4E04F-5503-46F2-9B2A-8E52B2A57E7D}"/>
              </a:ext>
            </a:extLst>
          </p:cNvPr>
          <p:cNvCxnSpPr>
            <a:cxnSpLocks/>
          </p:cNvCxnSpPr>
          <p:nvPr/>
        </p:nvCxnSpPr>
        <p:spPr>
          <a:xfrm>
            <a:off x="9491621" y="1018743"/>
            <a:ext cx="729961" cy="1745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C2C813-7CBC-4C7A-9CAA-500D79E35239}"/>
              </a:ext>
            </a:extLst>
          </p:cNvPr>
          <p:cNvCxnSpPr>
            <a:cxnSpLocks/>
          </p:cNvCxnSpPr>
          <p:nvPr/>
        </p:nvCxnSpPr>
        <p:spPr>
          <a:xfrm>
            <a:off x="8370690" y="1800751"/>
            <a:ext cx="301902" cy="992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DF01EB-C040-49A8-B2D8-4F8C1AE2AD0B}"/>
              </a:ext>
            </a:extLst>
          </p:cNvPr>
          <p:cNvSpPr txBox="1"/>
          <p:nvPr/>
        </p:nvSpPr>
        <p:spPr>
          <a:xfrm>
            <a:off x="10029193" y="140407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D1442C-2143-41B8-AC75-1F309EFA1BBC}"/>
              </a:ext>
            </a:extLst>
          </p:cNvPr>
          <p:cNvSpPr txBox="1"/>
          <p:nvPr/>
        </p:nvSpPr>
        <p:spPr>
          <a:xfrm>
            <a:off x="10090451" y="2306647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5B5466-3AE3-4766-93E1-BE149B7035F7}"/>
              </a:ext>
            </a:extLst>
          </p:cNvPr>
          <p:cNvSpPr txBox="1"/>
          <p:nvPr/>
        </p:nvSpPr>
        <p:spPr>
          <a:xfrm>
            <a:off x="8596926" y="2452618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1"/>
            <a:ext cx="4706112" cy="29432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</a:p>
          <a:p>
            <a:r>
              <a:rPr lang="pt-BR" b="1" dirty="0"/>
              <a:t>QUERY</a:t>
            </a:r>
            <a:r>
              <a:rPr lang="pt-BR" dirty="0"/>
              <a:t> 2 3</a:t>
            </a:r>
          </a:p>
          <a:p>
            <a:pPr lvl="1"/>
            <a:r>
              <a:rPr lang="pt-BR" dirty="0"/>
              <a:t>Output: -40</a:t>
            </a:r>
          </a:p>
          <a:p>
            <a:r>
              <a:rPr lang="pt-BR" b="1" dirty="0"/>
              <a:t>INFO</a:t>
            </a:r>
            <a:r>
              <a:rPr lang="pt-BR" dirty="0"/>
              <a:t> 4 5 50</a:t>
            </a:r>
          </a:p>
          <a:p>
            <a:r>
              <a:rPr lang="pt-BR" b="1" dirty="0"/>
              <a:t>QUERY</a:t>
            </a:r>
            <a:r>
              <a:rPr lang="pt-BR" dirty="0"/>
              <a:t> 4 1</a:t>
            </a:r>
          </a:p>
          <a:p>
            <a:pPr lvl="1"/>
            <a:r>
              <a:rPr lang="pt-BR" dirty="0"/>
              <a:t>Output: UNKNOWN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556945"/>
            <a:ext cx="478972" cy="14871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4184835"/>
            <a:ext cx="478972" cy="1859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674785"/>
            <a:ext cx="47897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5665841"/>
            <a:ext cx="478972" cy="3749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3813360"/>
            <a:ext cx="478972" cy="22274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9BB7C-4AD7-4AAC-95B3-64FEBCB418E7}"/>
              </a:ext>
            </a:extLst>
          </p:cNvPr>
          <p:cNvCxnSpPr>
            <a:cxnSpLocks/>
          </p:cNvCxnSpPr>
          <p:nvPr/>
        </p:nvCxnSpPr>
        <p:spPr>
          <a:xfrm flipH="1" flipV="1">
            <a:off x="9397964" y="1072679"/>
            <a:ext cx="747638" cy="17947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7DA467-C51A-482F-864D-4B83A98AA79C}"/>
              </a:ext>
            </a:extLst>
          </p:cNvPr>
          <p:cNvCxnSpPr>
            <a:cxnSpLocks/>
          </p:cNvCxnSpPr>
          <p:nvPr/>
        </p:nvCxnSpPr>
        <p:spPr>
          <a:xfrm flipH="1" flipV="1">
            <a:off x="8285959" y="1951686"/>
            <a:ext cx="301902" cy="992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22F4C8-50D4-4D3F-9E91-3264B35746BD}"/>
              </a:ext>
            </a:extLst>
          </p:cNvPr>
          <p:cNvSpPr txBox="1"/>
          <p:nvPr/>
        </p:nvSpPr>
        <p:spPr>
          <a:xfrm>
            <a:off x="9054384" y="10659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223EAB-8282-4FA7-94CE-D76DAB02EFD1}"/>
              </a:ext>
            </a:extLst>
          </p:cNvPr>
          <p:cNvSpPr txBox="1"/>
          <p:nvPr/>
        </p:nvSpPr>
        <p:spPr>
          <a:xfrm>
            <a:off x="7928257" y="19252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FCAFAE-2653-4820-B3EA-8B2E24CAE368}"/>
              </a:ext>
            </a:extLst>
          </p:cNvPr>
          <p:cNvSpPr/>
          <p:nvPr/>
        </p:nvSpPr>
        <p:spPr>
          <a:xfrm>
            <a:off x="8866344" y="1644210"/>
            <a:ext cx="576482" cy="7394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800" b="1" dirty="0">
                <a:solidFill>
                  <a:schemeClr val="tx2"/>
                </a:solidFill>
              </a:rPr>
              <a:t>?</a:t>
            </a:r>
            <a:endParaRPr lang="en-SG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841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28B531-A764-4AD6-9976-29482E5A7D4E}"/>
              </a:ext>
            </a:extLst>
          </p:cNvPr>
          <p:cNvCxnSpPr>
            <a:cxnSpLocks/>
          </p:cNvCxnSpPr>
          <p:nvPr/>
        </p:nvCxnSpPr>
        <p:spPr>
          <a:xfrm>
            <a:off x="9666455" y="966936"/>
            <a:ext cx="779278" cy="5478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90C3A5-1178-4495-9978-24356F2B91C9}"/>
              </a:ext>
            </a:extLst>
          </p:cNvPr>
          <p:cNvCxnSpPr>
            <a:cxnSpLocks/>
          </p:cNvCxnSpPr>
          <p:nvPr/>
        </p:nvCxnSpPr>
        <p:spPr>
          <a:xfrm flipH="1" flipV="1">
            <a:off x="8533603" y="1789906"/>
            <a:ext cx="1513279" cy="121624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74E04F-5503-46F2-9B2A-8E52B2A57E7D}"/>
              </a:ext>
            </a:extLst>
          </p:cNvPr>
          <p:cNvCxnSpPr>
            <a:cxnSpLocks/>
          </p:cNvCxnSpPr>
          <p:nvPr/>
        </p:nvCxnSpPr>
        <p:spPr>
          <a:xfrm>
            <a:off x="9491621" y="1018743"/>
            <a:ext cx="729961" cy="1745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C2C813-7CBC-4C7A-9CAA-500D79E35239}"/>
              </a:ext>
            </a:extLst>
          </p:cNvPr>
          <p:cNvCxnSpPr>
            <a:cxnSpLocks/>
          </p:cNvCxnSpPr>
          <p:nvPr/>
        </p:nvCxnSpPr>
        <p:spPr>
          <a:xfrm>
            <a:off x="8370690" y="1800751"/>
            <a:ext cx="301902" cy="992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E6DEC01-6F2D-41D0-8A26-0463F536A7B3}"/>
              </a:ext>
            </a:extLst>
          </p:cNvPr>
          <p:cNvCxnSpPr>
            <a:cxnSpLocks/>
          </p:cNvCxnSpPr>
          <p:nvPr/>
        </p:nvCxnSpPr>
        <p:spPr>
          <a:xfrm rot="10800000">
            <a:off x="9771783" y="919264"/>
            <a:ext cx="779278" cy="547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D284558-8F98-409E-B0CC-1F399D6A71C7}"/>
              </a:ext>
            </a:extLst>
          </p:cNvPr>
          <p:cNvSpPr/>
          <p:nvPr/>
        </p:nvSpPr>
        <p:spPr>
          <a:xfrm>
            <a:off x="10457306" y="142199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DF01EB-C040-49A8-B2D8-4F8C1AE2AD0B}"/>
              </a:ext>
            </a:extLst>
          </p:cNvPr>
          <p:cNvSpPr txBox="1"/>
          <p:nvPr/>
        </p:nvSpPr>
        <p:spPr>
          <a:xfrm>
            <a:off x="10029193" y="140407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C5F5A03-7AA3-41F1-B03A-92D15FBF2B06}"/>
              </a:ext>
            </a:extLst>
          </p:cNvPr>
          <p:cNvSpPr txBox="1"/>
          <p:nvPr/>
        </p:nvSpPr>
        <p:spPr>
          <a:xfrm>
            <a:off x="9754117" y="701843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6982F7-45AF-4828-A821-C3335B024824}"/>
              </a:ext>
            </a:extLst>
          </p:cNvPr>
          <p:cNvSpPr txBox="1"/>
          <p:nvPr/>
        </p:nvSpPr>
        <p:spPr>
          <a:xfrm>
            <a:off x="8646238" y="206125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40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D1442C-2143-41B8-AC75-1F309EFA1BBC}"/>
              </a:ext>
            </a:extLst>
          </p:cNvPr>
          <p:cNvSpPr txBox="1"/>
          <p:nvPr/>
        </p:nvSpPr>
        <p:spPr>
          <a:xfrm>
            <a:off x="10090451" y="2306647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5B5466-3AE3-4766-93E1-BE149B7035F7}"/>
              </a:ext>
            </a:extLst>
          </p:cNvPr>
          <p:cNvSpPr txBox="1"/>
          <p:nvPr/>
        </p:nvSpPr>
        <p:spPr>
          <a:xfrm>
            <a:off x="8596926" y="2452618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706112" cy="33798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</a:p>
          <a:p>
            <a:r>
              <a:rPr lang="pt-BR" b="1" dirty="0"/>
              <a:t>QUERY</a:t>
            </a:r>
            <a:r>
              <a:rPr lang="pt-BR" dirty="0"/>
              <a:t> 2 3</a:t>
            </a:r>
          </a:p>
          <a:p>
            <a:pPr lvl="1"/>
            <a:r>
              <a:rPr lang="pt-BR" dirty="0"/>
              <a:t>Output: -40</a:t>
            </a:r>
          </a:p>
          <a:p>
            <a:r>
              <a:rPr lang="pt-BR" b="1" dirty="0"/>
              <a:t>INFO</a:t>
            </a:r>
            <a:r>
              <a:rPr lang="pt-BR" dirty="0"/>
              <a:t> 4 5 50</a:t>
            </a:r>
          </a:p>
          <a:p>
            <a:r>
              <a:rPr lang="pt-BR" b="1" dirty="0"/>
              <a:t>QUERY</a:t>
            </a:r>
            <a:r>
              <a:rPr lang="pt-BR" dirty="0"/>
              <a:t> 4 1</a:t>
            </a:r>
          </a:p>
          <a:p>
            <a:pPr lvl="1"/>
            <a:r>
              <a:rPr lang="pt-BR" dirty="0"/>
              <a:t>Output: UNKNOWN</a:t>
            </a:r>
          </a:p>
          <a:p>
            <a:r>
              <a:rPr lang="pt-BR" b="1" dirty="0"/>
              <a:t>INFO</a:t>
            </a:r>
            <a:r>
              <a:rPr lang="pt-BR" dirty="0"/>
              <a:t> 3 5 40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184835"/>
            <a:ext cx="478972" cy="1859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3813359"/>
            <a:ext cx="478972" cy="22307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299895"/>
            <a:ext cx="478972" cy="744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5665841"/>
            <a:ext cx="478972" cy="3749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3813360"/>
            <a:ext cx="478972" cy="22274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9BB7C-4AD7-4AAC-95B3-64FEBCB418E7}"/>
              </a:ext>
            </a:extLst>
          </p:cNvPr>
          <p:cNvCxnSpPr>
            <a:cxnSpLocks/>
          </p:cNvCxnSpPr>
          <p:nvPr/>
        </p:nvCxnSpPr>
        <p:spPr>
          <a:xfrm flipH="1" flipV="1">
            <a:off x="9397964" y="1072679"/>
            <a:ext cx="747638" cy="17947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7DA467-C51A-482F-864D-4B83A98AA79C}"/>
              </a:ext>
            </a:extLst>
          </p:cNvPr>
          <p:cNvCxnSpPr>
            <a:cxnSpLocks/>
          </p:cNvCxnSpPr>
          <p:nvPr/>
        </p:nvCxnSpPr>
        <p:spPr>
          <a:xfrm flipH="1" flipV="1">
            <a:off x="8285959" y="1951686"/>
            <a:ext cx="301902" cy="992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D85A37-834A-4CC8-9D4B-26DDAF5CA7D6}"/>
              </a:ext>
            </a:extLst>
          </p:cNvPr>
          <p:cNvCxnSpPr>
            <a:cxnSpLocks/>
          </p:cNvCxnSpPr>
          <p:nvPr/>
        </p:nvCxnSpPr>
        <p:spPr>
          <a:xfrm>
            <a:off x="8539654" y="1644210"/>
            <a:ext cx="1513279" cy="1216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22F4C8-50D4-4D3F-9E91-3264B35746BD}"/>
              </a:ext>
            </a:extLst>
          </p:cNvPr>
          <p:cNvSpPr txBox="1"/>
          <p:nvPr/>
        </p:nvSpPr>
        <p:spPr>
          <a:xfrm>
            <a:off x="9054384" y="10659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223EAB-8282-4FA7-94CE-D76DAB02EFD1}"/>
              </a:ext>
            </a:extLst>
          </p:cNvPr>
          <p:cNvSpPr txBox="1"/>
          <p:nvPr/>
        </p:nvSpPr>
        <p:spPr>
          <a:xfrm>
            <a:off x="7928257" y="19252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E2D73A6-80AD-4B43-8634-5365D8F02C04}"/>
              </a:ext>
            </a:extLst>
          </p:cNvPr>
          <p:cNvSpPr txBox="1"/>
          <p:nvPr/>
        </p:nvSpPr>
        <p:spPr>
          <a:xfrm>
            <a:off x="9221443" y="2001501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-40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D577E2-1665-4D7D-AE16-07DF32726B46}"/>
              </a:ext>
            </a:extLst>
          </p:cNvPr>
          <p:cNvCxnSpPr>
            <a:cxnSpLocks/>
          </p:cNvCxnSpPr>
          <p:nvPr/>
        </p:nvCxnSpPr>
        <p:spPr>
          <a:xfrm flipV="1">
            <a:off x="9958619" y="3826505"/>
            <a:ext cx="0" cy="1481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B40CEF-1611-4D39-B7E6-B0CC57E2778C}"/>
              </a:ext>
            </a:extLst>
          </p:cNvPr>
          <p:cNvCxnSpPr>
            <a:cxnSpLocks/>
          </p:cNvCxnSpPr>
          <p:nvPr/>
        </p:nvCxnSpPr>
        <p:spPr>
          <a:xfrm>
            <a:off x="9754117" y="3813359"/>
            <a:ext cx="1633021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89D24A-4A0E-48DF-83F7-68004BFCD3C1}"/>
              </a:ext>
            </a:extLst>
          </p:cNvPr>
          <p:cNvCxnSpPr>
            <a:cxnSpLocks/>
          </p:cNvCxnSpPr>
          <p:nvPr/>
        </p:nvCxnSpPr>
        <p:spPr>
          <a:xfrm>
            <a:off x="9424319" y="5299895"/>
            <a:ext cx="694928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718EAD-555F-4F0D-81AC-87BDC098E781}"/>
              </a:ext>
            </a:extLst>
          </p:cNvPr>
          <p:cNvSpPr txBox="1"/>
          <p:nvPr/>
        </p:nvSpPr>
        <p:spPr>
          <a:xfrm>
            <a:off x="9915900" y="430993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9215539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A603F1A8-737B-48BE-B469-B40B74A103BB}"/>
              </a:ext>
            </a:extLst>
          </p:cNvPr>
          <p:cNvGrpSpPr/>
          <p:nvPr/>
        </p:nvGrpSpPr>
        <p:grpSpPr>
          <a:xfrm>
            <a:off x="8370690" y="701843"/>
            <a:ext cx="2534063" cy="2304311"/>
            <a:chOff x="8370690" y="701843"/>
            <a:chExt cx="2534063" cy="230431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28B531-A764-4AD6-9976-29482E5A7D4E}"/>
                </a:ext>
              </a:extLst>
            </p:cNvPr>
            <p:cNvCxnSpPr>
              <a:cxnSpLocks/>
            </p:cNvCxnSpPr>
            <p:nvPr/>
          </p:nvCxnSpPr>
          <p:spPr>
            <a:xfrm>
              <a:off x="9666455" y="966936"/>
              <a:ext cx="779278" cy="54783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390C3A5-1178-4495-9978-24356F2B91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3603" y="1789906"/>
              <a:ext cx="1513279" cy="121624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274E04F-5503-46F2-9B2A-8E52B2A57E7D}"/>
                </a:ext>
              </a:extLst>
            </p:cNvPr>
            <p:cNvCxnSpPr>
              <a:cxnSpLocks/>
            </p:cNvCxnSpPr>
            <p:nvPr/>
          </p:nvCxnSpPr>
          <p:spPr>
            <a:xfrm>
              <a:off x="9491621" y="1018743"/>
              <a:ext cx="729961" cy="17458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C2C813-7CBC-4C7A-9CAA-500D79E35239}"/>
                </a:ext>
              </a:extLst>
            </p:cNvPr>
            <p:cNvCxnSpPr>
              <a:cxnSpLocks/>
            </p:cNvCxnSpPr>
            <p:nvPr/>
          </p:nvCxnSpPr>
          <p:spPr>
            <a:xfrm>
              <a:off x="8370690" y="1800751"/>
              <a:ext cx="301902" cy="9925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DEC01-6F2D-41D0-8A26-0463F536A7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71783" y="919264"/>
              <a:ext cx="779278" cy="5478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D284558-8F98-409E-B0CC-1F399D6A71C7}"/>
                </a:ext>
              </a:extLst>
            </p:cNvPr>
            <p:cNvSpPr/>
            <p:nvPr/>
          </p:nvSpPr>
          <p:spPr>
            <a:xfrm>
              <a:off x="10457306" y="1421996"/>
              <a:ext cx="447447" cy="44744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800" b="1" dirty="0"/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DF01EB-C040-49A8-B2D8-4F8C1AE2AD0B}"/>
                </a:ext>
              </a:extLst>
            </p:cNvPr>
            <p:cNvSpPr txBox="1"/>
            <p:nvPr/>
          </p:nvSpPr>
          <p:spPr>
            <a:xfrm>
              <a:off x="10029193" y="140407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chemeClr val="accent2"/>
                  </a:solidFill>
                </a:rPr>
                <a:t>10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5F5A03-7AA3-41F1-B03A-92D15FBF2B06}"/>
                </a:ext>
              </a:extLst>
            </p:cNvPr>
            <p:cNvSpPr txBox="1"/>
            <p:nvPr/>
          </p:nvSpPr>
          <p:spPr>
            <a:xfrm>
              <a:off x="9754117" y="701843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rgbClr val="FF0000"/>
                  </a:solidFill>
                </a:rPr>
                <a:t>-10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E6982F7-45AF-4828-A821-C3335B024824}"/>
                </a:ext>
              </a:extLst>
            </p:cNvPr>
            <p:cNvSpPr txBox="1"/>
            <p:nvPr/>
          </p:nvSpPr>
          <p:spPr>
            <a:xfrm>
              <a:off x="8646238" y="2061251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chemeClr val="accent2"/>
                  </a:solidFill>
                </a:rPr>
                <a:t>40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D1442C-2143-41B8-AC75-1F309EFA1BBC}"/>
                </a:ext>
              </a:extLst>
            </p:cNvPr>
            <p:cNvSpPr txBox="1"/>
            <p:nvPr/>
          </p:nvSpPr>
          <p:spPr>
            <a:xfrm>
              <a:off x="10090451" y="2306647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rgbClr val="FF0000"/>
                  </a:solidFill>
                </a:rPr>
                <a:t>-30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A5B5466-3AE3-4766-93E1-BE149B7035F7}"/>
                </a:ext>
              </a:extLst>
            </p:cNvPr>
            <p:cNvSpPr txBox="1"/>
            <p:nvPr/>
          </p:nvSpPr>
          <p:spPr>
            <a:xfrm>
              <a:off x="8596926" y="2452618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>
                  <a:solidFill>
                    <a:srgbClr val="FF0000"/>
                  </a:solidFill>
                </a:rPr>
                <a:t>-50</a:t>
              </a: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6328F9-C6C1-4F33-82DE-34466EECE722}"/>
              </a:ext>
            </a:extLst>
          </p:cNvPr>
          <p:cNvSpPr/>
          <p:nvPr/>
        </p:nvSpPr>
        <p:spPr>
          <a:xfrm>
            <a:off x="7602583" y="339634"/>
            <a:ext cx="3657600" cy="30893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0956B-1D34-4A0C-A7E6-2A91B218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A36E-913D-4BB5-80D6-F7E768B8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706112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b="1" dirty="0"/>
              <a:t>N</a:t>
            </a:r>
            <a:r>
              <a:rPr lang="en-SG" dirty="0"/>
              <a:t> = 5, </a:t>
            </a:r>
            <a:r>
              <a:rPr lang="en-SG" b="1" dirty="0"/>
              <a:t>Q</a:t>
            </a:r>
            <a:r>
              <a:rPr lang="en-SG" dirty="0"/>
              <a:t> = 7</a:t>
            </a:r>
          </a:p>
          <a:p>
            <a:r>
              <a:rPr lang="pt-BR" b="1" dirty="0"/>
              <a:t>INFO</a:t>
            </a:r>
            <a:r>
              <a:rPr lang="pt-BR" dirty="0"/>
              <a:t> 1 2 10</a:t>
            </a:r>
          </a:p>
          <a:p>
            <a:r>
              <a:rPr lang="pt-BR" b="1" dirty="0"/>
              <a:t>INFO</a:t>
            </a:r>
            <a:r>
              <a:rPr lang="pt-BR" dirty="0"/>
              <a:t> 3 1 30</a:t>
            </a:r>
          </a:p>
          <a:p>
            <a:r>
              <a:rPr lang="pt-BR" b="1" dirty="0"/>
              <a:t>QUERY</a:t>
            </a:r>
            <a:r>
              <a:rPr lang="pt-BR" dirty="0"/>
              <a:t> 2 3</a:t>
            </a:r>
          </a:p>
          <a:p>
            <a:pPr lvl="1"/>
            <a:r>
              <a:rPr lang="pt-BR" dirty="0"/>
              <a:t>Output: -40</a:t>
            </a:r>
          </a:p>
          <a:p>
            <a:r>
              <a:rPr lang="pt-BR" b="1" dirty="0"/>
              <a:t>INFO</a:t>
            </a:r>
            <a:r>
              <a:rPr lang="pt-BR" dirty="0"/>
              <a:t> 4 5 50</a:t>
            </a:r>
          </a:p>
          <a:p>
            <a:r>
              <a:rPr lang="pt-BR" b="1" dirty="0"/>
              <a:t>QUERY</a:t>
            </a:r>
            <a:r>
              <a:rPr lang="pt-BR" dirty="0"/>
              <a:t> 4 1</a:t>
            </a:r>
          </a:p>
          <a:p>
            <a:pPr lvl="1"/>
            <a:r>
              <a:rPr lang="pt-BR" dirty="0"/>
              <a:t>Output: UNKNOWN</a:t>
            </a:r>
          </a:p>
          <a:p>
            <a:r>
              <a:rPr lang="pt-BR" b="1" dirty="0"/>
              <a:t>INFO</a:t>
            </a:r>
            <a:r>
              <a:rPr lang="pt-BR" dirty="0"/>
              <a:t> 3 5 40</a:t>
            </a:r>
          </a:p>
          <a:p>
            <a:r>
              <a:rPr lang="pt-BR" b="1" dirty="0"/>
              <a:t>QUERY</a:t>
            </a:r>
            <a:r>
              <a:rPr lang="pt-BR" dirty="0"/>
              <a:t> 4 1</a:t>
            </a:r>
          </a:p>
          <a:p>
            <a:pPr lvl="1"/>
            <a:r>
              <a:rPr lang="en-SG" dirty="0"/>
              <a:t>Output: 40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7CA8-838B-4170-AEA9-B75B26FBEC4A}"/>
              </a:ext>
            </a:extLst>
          </p:cNvPr>
          <p:cNvSpPr/>
          <p:nvPr/>
        </p:nvSpPr>
        <p:spPr>
          <a:xfrm>
            <a:off x="7489371" y="4184835"/>
            <a:ext cx="478972" cy="1859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05B44-55AF-47F0-9AA1-9F67C893A5EE}"/>
              </a:ext>
            </a:extLst>
          </p:cNvPr>
          <p:cNvSpPr/>
          <p:nvPr/>
        </p:nvSpPr>
        <p:spPr>
          <a:xfrm>
            <a:off x="8375105" y="3813359"/>
            <a:ext cx="478972" cy="22307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22DCD4-67D7-47A5-86BA-B38712EEC9E9}"/>
              </a:ext>
            </a:extLst>
          </p:cNvPr>
          <p:cNvSpPr/>
          <p:nvPr/>
        </p:nvSpPr>
        <p:spPr>
          <a:xfrm>
            <a:off x="9260839" y="5299895"/>
            <a:ext cx="478972" cy="744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6FFF-B1F5-4A7F-8C7C-6E47C1234B3E}"/>
              </a:ext>
            </a:extLst>
          </p:cNvPr>
          <p:cNvSpPr/>
          <p:nvPr/>
        </p:nvSpPr>
        <p:spPr>
          <a:xfrm>
            <a:off x="10140641" y="5665841"/>
            <a:ext cx="478972" cy="3749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05040F-06F2-485B-B4D2-8D6639CA7D59}"/>
              </a:ext>
            </a:extLst>
          </p:cNvPr>
          <p:cNvCxnSpPr>
            <a:cxnSpLocks/>
          </p:cNvCxnSpPr>
          <p:nvPr/>
        </p:nvCxnSpPr>
        <p:spPr>
          <a:xfrm flipV="1">
            <a:off x="7053943" y="3497513"/>
            <a:ext cx="0" cy="266961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EF4724-D283-469E-831A-B424F2A5EC5B}"/>
              </a:ext>
            </a:extLst>
          </p:cNvPr>
          <p:cNvCxnSpPr>
            <a:cxnSpLocks/>
          </p:cNvCxnSpPr>
          <p:nvPr/>
        </p:nvCxnSpPr>
        <p:spPr>
          <a:xfrm>
            <a:off x="6998744" y="6043186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FCFAE1-2233-45C5-B3B9-7BF2ABC37D0E}"/>
              </a:ext>
            </a:extLst>
          </p:cNvPr>
          <p:cNvSpPr txBox="1"/>
          <p:nvPr/>
        </p:nvSpPr>
        <p:spPr>
          <a:xfrm>
            <a:off x="7417715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3FD78-1216-46E7-AC9C-E9F95C75DDE4}"/>
              </a:ext>
            </a:extLst>
          </p:cNvPr>
          <p:cNvSpPr txBox="1"/>
          <p:nvPr/>
        </p:nvSpPr>
        <p:spPr>
          <a:xfrm>
            <a:off x="8297517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97EBB-B236-46B8-BB3E-51CFA4C679EA}"/>
              </a:ext>
            </a:extLst>
          </p:cNvPr>
          <p:cNvSpPr txBox="1"/>
          <p:nvPr/>
        </p:nvSpPr>
        <p:spPr>
          <a:xfrm>
            <a:off x="9177319" y="6044117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B33DF-D97A-4E5F-B5A2-B7CECA48287E}"/>
              </a:ext>
            </a:extLst>
          </p:cNvPr>
          <p:cNvSpPr txBox="1"/>
          <p:nvPr/>
        </p:nvSpPr>
        <p:spPr>
          <a:xfrm>
            <a:off x="10058440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5AD68-5680-4099-A103-B408830AC611}"/>
              </a:ext>
            </a:extLst>
          </p:cNvPr>
          <p:cNvSpPr/>
          <p:nvPr/>
        </p:nvSpPr>
        <p:spPr>
          <a:xfrm>
            <a:off x="11020443" y="3813360"/>
            <a:ext cx="478972" cy="22274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C1502-5292-42A5-BB37-44A89CEFBFAA}"/>
              </a:ext>
            </a:extLst>
          </p:cNvPr>
          <p:cNvSpPr txBox="1"/>
          <p:nvPr/>
        </p:nvSpPr>
        <p:spPr>
          <a:xfrm>
            <a:off x="10938242" y="6040805"/>
            <a:ext cx="6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+mj-lt"/>
              </a:rPr>
              <a:t>Area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8D149-61B0-4C29-BC96-B8EFA6F7FCBE}"/>
              </a:ext>
            </a:extLst>
          </p:cNvPr>
          <p:cNvCxnSpPr>
            <a:cxnSpLocks/>
          </p:cNvCxnSpPr>
          <p:nvPr/>
        </p:nvCxnSpPr>
        <p:spPr>
          <a:xfrm>
            <a:off x="6930390" y="6044117"/>
            <a:ext cx="46840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9BB7C-4AD7-4AAC-95B3-64FEBCB418E7}"/>
              </a:ext>
            </a:extLst>
          </p:cNvPr>
          <p:cNvCxnSpPr>
            <a:cxnSpLocks/>
          </p:cNvCxnSpPr>
          <p:nvPr/>
        </p:nvCxnSpPr>
        <p:spPr>
          <a:xfrm flipH="1" flipV="1">
            <a:off x="9397964" y="1072679"/>
            <a:ext cx="747638" cy="17947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7DA467-C51A-482F-864D-4B83A98AA79C}"/>
              </a:ext>
            </a:extLst>
          </p:cNvPr>
          <p:cNvCxnSpPr>
            <a:cxnSpLocks/>
          </p:cNvCxnSpPr>
          <p:nvPr/>
        </p:nvCxnSpPr>
        <p:spPr>
          <a:xfrm flipH="1" flipV="1">
            <a:off x="8285959" y="1951686"/>
            <a:ext cx="301902" cy="9925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D85A37-834A-4CC8-9D4B-26DDAF5CA7D6}"/>
              </a:ext>
            </a:extLst>
          </p:cNvPr>
          <p:cNvCxnSpPr>
            <a:cxnSpLocks/>
          </p:cNvCxnSpPr>
          <p:nvPr/>
        </p:nvCxnSpPr>
        <p:spPr>
          <a:xfrm>
            <a:off x="8539654" y="1644210"/>
            <a:ext cx="1513279" cy="12162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635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DAE406-DB58-40DF-83F2-078D2571F12C}"/>
              </a:ext>
            </a:extLst>
          </p:cNvPr>
          <p:cNvSpPr/>
          <p:nvPr/>
        </p:nvSpPr>
        <p:spPr>
          <a:xfrm>
            <a:off x="9260839" y="602846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83D6A-9365-4BD0-ABB0-F9ABE183A473}"/>
              </a:ext>
            </a:extLst>
          </p:cNvPr>
          <p:cNvSpPr/>
          <p:nvPr/>
        </p:nvSpPr>
        <p:spPr>
          <a:xfrm>
            <a:off x="99874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8E25B0-9718-4E3A-B2C8-13D6E9B9AE02}"/>
              </a:ext>
            </a:extLst>
          </p:cNvPr>
          <p:cNvSpPr/>
          <p:nvPr/>
        </p:nvSpPr>
        <p:spPr>
          <a:xfrm>
            <a:off x="8552306" y="2794931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9FDF2B-1ED4-4FD4-8235-19687C8A7019}"/>
              </a:ext>
            </a:extLst>
          </p:cNvPr>
          <p:cNvSpPr/>
          <p:nvPr/>
        </p:nvSpPr>
        <p:spPr>
          <a:xfrm>
            <a:off x="8092207" y="1420487"/>
            <a:ext cx="447447" cy="447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5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91E7C4-D51D-45E4-B41F-CB7412B5697C}"/>
              </a:ext>
            </a:extLst>
          </p:cNvPr>
          <p:cNvGrpSpPr/>
          <p:nvPr/>
        </p:nvGrpSpPr>
        <p:grpSpPr>
          <a:xfrm>
            <a:off x="6998744" y="4556945"/>
            <a:ext cx="107858" cy="1114425"/>
            <a:chOff x="6998744" y="4785612"/>
            <a:chExt cx="107858" cy="11144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49D3DC-103A-42D4-ACFF-6C985370762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90003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01B24F-54E9-4453-9668-20460D7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52856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24FF38-7EC5-40C0-B803-671A5F727933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5157087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84B12A-AC66-4D78-8BF7-2C4F709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6998744" y="4785612"/>
              <a:ext cx="1078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007EA-563B-45E4-87B1-BBBF28D5F67A}"/>
              </a:ext>
            </a:extLst>
          </p:cNvPr>
          <p:cNvCxnSpPr>
            <a:cxnSpLocks/>
          </p:cNvCxnSpPr>
          <p:nvPr/>
        </p:nvCxnSpPr>
        <p:spPr>
          <a:xfrm>
            <a:off x="6997473" y="4184835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70D9F5-9BE3-4E49-B5D4-67968915CF52}"/>
              </a:ext>
            </a:extLst>
          </p:cNvPr>
          <p:cNvCxnSpPr>
            <a:cxnSpLocks/>
          </p:cNvCxnSpPr>
          <p:nvPr/>
        </p:nvCxnSpPr>
        <p:spPr>
          <a:xfrm>
            <a:off x="6997473" y="3813360"/>
            <a:ext cx="10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F22F4C8-50D4-4D3F-9E91-3264B35746BD}"/>
              </a:ext>
            </a:extLst>
          </p:cNvPr>
          <p:cNvSpPr txBox="1"/>
          <p:nvPr/>
        </p:nvSpPr>
        <p:spPr>
          <a:xfrm>
            <a:off x="9054384" y="10659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30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223EAB-8282-4FA7-94CE-D76DAB02EFD1}"/>
              </a:ext>
            </a:extLst>
          </p:cNvPr>
          <p:cNvSpPr txBox="1"/>
          <p:nvPr/>
        </p:nvSpPr>
        <p:spPr>
          <a:xfrm>
            <a:off x="7928257" y="192521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accent2"/>
                </a:solidFill>
              </a:rPr>
              <a:t>50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E2D73A6-80AD-4B43-8634-5365D8F02C04}"/>
              </a:ext>
            </a:extLst>
          </p:cNvPr>
          <p:cNvSpPr txBox="1"/>
          <p:nvPr/>
        </p:nvSpPr>
        <p:spPr>
          <a:xfrm>
            <a:off x="9221443" y="2001501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-40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EB94052-7C6B-4432-B5AD-42E9B0B408C6}"/>
              </a:ext>
            </a:extLst>
          </p:cNvPr>
          <p:cNvCxnSpPr>
            <a:cxnSpLocks/>
          </p:cNvCxnSpPr>
          <p:nvPr/>
        </p:nvCxnSpPr>
        <p:spPr>
          <a:xfrm flipV="1">
            <a:off x="9958619" y="4184835"/>
            <a:ext cx="0" cy="1481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B4F41CF-5EE0-4D91-BFCA-D42C37452A85}"/>
              </a:ext>
            </a:extLst>
          </p:cNvPr>
          <p:cNvCxnSpPr>
            <a:cxnSpLocks/>
          </p:cNvCxnSpPr>
          <p:nvPr/>
        </p:nvCxnSpPr>
        <p:spPr>
          <a:xfrm>
            <a:off x="7728857" y="4184835"/>
            <a:ext cx="241178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45F0FC-22E6-4A6E-8E7C-EF5E8F5D9112}"/>
              </a:ext>
            </a:extLst>
          </p:cNvPr>
          <p:cNvCxnSpPr>
            <a:cxnSpLocks/>
          </p:cNvCxnSpPr>
          <p:nvPr/>
        </p:nvCxnSpPr>
        <p:spPr>
          <a:xfrm>
            <a:off x="9876745" y="5665841"/>
            <a:ext cx="6949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938D6AD-A930-4260-8727-526D9B17F857}"/>
              </a:ext>
            </a:extLst>
          </p:cNvPr>
          <p:cNvSpPr txBox="1"/>
          <p:nvPr/>
        </p:nvSpPr>
        <p:spPr>
          <a:xfrm>
            <a:off x="9915900" y="4668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1856722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9888-A2DC-4F25-80FE-3135C1E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9616-C4A0-45D2-B77E-882C5E18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0 &lt; </a:t>
            </a:r>
            <a:r>
              <a:rPr lang="en-SG" b="1" dirty="0"/>
              <a:t>N </a:t>
            </a:r>
            <a:r>
              <a:rPr lang="en-SG" dirty="0"/>
              <a:t>≤ 100,000</a:t>
            </a:r>
          </a:p>
          <a:p>
            <a:r>
              <a:rPr lang="en-SG" dirty="0"/>
              <a:t>0 &lt; </a:t>
            </a:r>
            <a:r>
              <a:rPr lang="en-SG" b="1" dirty="0"/>
              <a:t>Q</a:t>
            </a:r>
            <a:r>
              <a:rPr lang="en-SG" dirty="0"/>
              <a:t> ≤ 300,000</a:t>
            </a:r>
          </a:p>
        </p:txBody>
      </p:sp>
    </p:spTree>
    <p:extLst>
      <p:ext uri="{BB962C8B-B14F-4D97-AF65-F5344CB8AC3E}">
        <p14:creationId xmlns:p14="http://schemas.microsoft.com/office/powerpoint/2010/main" val="145175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8188899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D19F-C704-4248-977D-0E762107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Extension</a:t>
            </a:r>
            <a:r>
              <a:rPr lang="en-SG" dirty="0"/>
              <a:t>: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072F-DD1E-44E3-91A4-041A12B4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This extension, technically, cannot be examinable in CS2040, because the intended solution uses a data structure that is not taught in the module.</a:t>
            </a:r>
          </a:p>
          <a:p>
            <a:r>
              <a:rPr lang="en-SG" dirty="0"/>
              <a:t>However, it is a well-known data structure used in a well-known algorithm.</a:t>
            </a:r>
          </a:p>
          <a:p>
            <a:pPr lvl="1"/>
            <a:r>
              <a:rPr lang="en-SG" dirty="0"/>
              <a:t>A good number of you probably have already heard of it.</a:t>
            </a:r>
          </a:p>
          <a:p>
            <a:r>
              <a:rPr lang="en-SG" dirty="0"/>
              <a:t>Enjoy~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72060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E1A4-6A58-4D2D-A4FA-49FEA6B0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B444-8CAF-4FE1-A66F-DF7410C8B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028" y="2295525"/>
            <a:ext cx="10282047" cy="4023360"/>
          </a:xfrm>
        </p:spPr>
        <p:txBody>
          <a:bodyPr/>
          <a:lstStyle/>
          <a:p>
            <a:r>
              <a:rPr lang="en-SG" dirty="0"/>
              <a:t>The Practical Exam will be *hard.</a:t>
            </a:r>
          </a:p>
          <a:p>
            <a:pPr lvl="1"/>
            <a:r>
              <a:rPr lang="en-SG" dirty="0"/>
              <a:t>For those who found SILs 1 and 2 easy, hopefully this will provide some form of challenge.</a:t>
            </a:r>
          </a:p>
          <a:p>
            <a:r>
              <a:rPr lang="en-SG" dirty="0"/>
              <a:t>If you're completely stuck, focus on coming up with a correct (but possibly slow) algorithm.</a:t>
            </a:r>
          </a:p>
          <a:p>
            <a:r>
              <a:rPr lang="en-SG" dirty="0"/>
              <a:t>From there, find out what makes it slow, and try and think of how it can be improved.</a:t>
            </a:r>
          </a:p>
          <a:p>
            <a:pPr lvl="1"/>
            <a:r>
              <a:rPr lang="en-SG" dirty="0"/>
              <a:t>Maybe you can place </a:t>
            </a:r>
            <a:r>
              <a:rPr lang="en-SG" i="1" dirty="0"/>
              <a:t>some </a:t>
            </a:r>
            <a:r>
              <a:rPr lang="en-SG" dirty="0"/>
              <a:t>values in </a:t>
            </a:r>
            <a:r>
              <a:rPr lang="en-SG" i="1" dirty="0"/>
              <a:t>some data structure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Then figure out what that data structure needs to support.</a:t>
            </a:r>
          </a:p>
          <a:p>
            <a:pPr lvl="1"/>
            <a:r>
              <a:rPr lang="en-SG" dirty="0"/>
              <a:t>Finally, conclude what that data structure should be.</a:t>
            </a:r>
          </a:p>
          <a:p>
            <a:r>
              <a:rPr lang="en-SG" dirty="0"/>
              <a:t>All the best!</a:t>
            </a:r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5E62F-BC67-4D8A-B99E-AE38C153FB3C}"/>
              </a:ext>
            </a:extLst>
          </p:cNvPr>
          <p:cNvSpPr txBox="1"/>
          <p:nvPr/>
        </p:nvSpPr>
        <p:spPr>
          <a:xfrm>
            <a:off x="1200150" y="6026497"/>
            <a:ext cx="979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6700" algn="l"/>
              </a:tabLst>
            </a:pPr>
            <a:r>
              <a:rPr lang="en-SG" sz="1600" i="1" dirty="0"/>
              <a:t>* 	Disclaimer: The author of these slides has not seen the questions yet, and hence, does not actually know how hard it is. </a:t>
            </a:r>
            <a:br>
              <a:rPr lang="en-SG" sz="1600" i="1" dirty="0"/>
            </a:br>
            <a:r>
              <a:rPr lang="en-SG" sz="1600" i="1" dirty="0"/>
              <a:t>	He does, however, hope that there will be at least one question hard enough to put up a fight against the elite students.</a:t>
            </a:r>
          </a:p>
        </p:txBody>
      </p:sp>
    </p:spTree>
    <p:extLst>
      <p:ext uri="{BB962C8B-B14F-4D97-AF65-F5344CB8AC3E}">
        <p14:creationId xmlns:p14="http://schemas.microsoft.com/office/powerpoint/2010/main" val="196467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643609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732550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821491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97BC90-9C92-483B-A304-9E45DFEBE107}"/>
              </a:ext>
            </a:extLst>
          </p:cNvPr>
          <p:cNvSpPr/>
          <p:nvPr/>
        </p:nvSpPr>
        <p:spPr>
          <a:xfrm>
            <a:off x="553950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396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643609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732550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821491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5C75F03-918B-4CE8-862B-FAE3EA95E41D}"/>
              </a:ext>
            </a:extLst>
          </p:cNvPr>
          <p:cNvSpPr/>
          <p:nvPr/>
        </p:nvSpPr>
        <p:spPr>
          <a:xfrm>
            <a:off x="3605409" y="4530851"/>
            <a:ext cx="1621370" cy="484632"/>
          </a:xfrm>
          <a:prstGeom prst="leftArrow">
            <a:avLst>
              <a:gd name="adj1" fmla="val 67969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+mj-lt"/>
              </a:rPr>
              <a:t>Empty Stack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97BC90-9C92-483B-A304-9E45DFEBE107}"/>
              </a:ext>
            </a:extLst>
          </p:cNvPr>
          <p:cNvSpPr/>
          <p:nvPr/>
        </p:nvSpPr>
        <p:spPr>
          <a:xfrm>
            <a:off x="553950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D9541-050A-4EC7-BBC6-5E5239D7001A}"/>
              </a:ext>
            </a:extLst>
          </p:cNvPr>
          <p:cNvSpPr/>
          <p:nvPr/>
        </p:nvSpPr>
        <p:spPr>
          <a:xfrm>
            <a:off x="5539501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4926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87CA-6EB5-433C-A7FE-88F5FDE8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Brackets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7D17-0758-47CB-AA4C-C5C6D12CC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147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34352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553950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642891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731832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06677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AB6B29-F4EF-4B52-ADC1-4F36C53A4DAE}"/>
              </a:ext>
            </a:extLst>
          </p:cNvPr>
          <p:cNvSpPr/>
          <p:nvPr/>
        </p:nvSpPr>
        <p:spPr>
          <a:xfrm>
            <a:off x="5539501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5FB92-13EF-45FC-974C-97BDF5A73D8D}"/>
              </a:ext>
            </a:extLst>
          </p:cNvPr>
          <p:cNvSpPr/>
          <p:nvPr/>
        </p:nvSpPr>
        <p:spPr>
          <a:xfrm>
            <a:off x="6428912" y="4394346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731832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5539501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10818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731832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2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C0264-2427-45AF-9371-803339D97340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B53048-8A50-4E0B-B63B-A75A50D3675D}"/>
              </a:ext>
            </a:extLst>
          </p:cNvPr>
          <p:cNvSpPr/>
          <p:nvPr/>
        </p:nvSpPr>
        <p:spPr>
          <a:xfrm>
            <a:off x="1548991" y="4457698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87630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541B9-E099-4A71-B3F6-B09B79A94EA5}"/>
              </a:ext>
            </a:extLst>
          </p:cNvPr>
          <p:cNvSpPr/>
          <p:nvPr/>
        </p:nvSpPr>
        <p:spPr>
          <a:xfrm>
            <a:off x="7318322" y="4394345"/>
            <a:ext cx="757646" cy="75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2" y="5249091"/>
            <a:ext cx="757646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C0264-2427-45AF-9371-803339D97340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E277B-8AED-4DB8-85C3-C9216882488C}"/>
              </a:ext>
            </a:extLst>
          </p:cNvPr>
          <p:cNvSpPr/>
          <p:nvPr/>
        </p:nvSpPr>
        <p:spPr>
          <a:xfrm>
            <a:off x="5089420" y="4394345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42391CD-EDF5-4221-8D36-3EEB893CE4C2}"/>
              </a:ext>
            </a:extLst>
          </p:cNvPr>
          <p:cNvSpPr/>
          <p:nvPr/>
        </p:nvSpPr>
        <p:spPr>
          <a:xfrm>
            <a:off x="5970406" y="4530852"/>
            <a:ext cx="1216152" cy="484632"/>
          </a:xfrm>
          <a:prstGeom prst="leftRightArrow">
            <a:avLst>
              <a:gd name="adj1" fmla="val 71563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+mj-lt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281459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1" y="5249091"/>
            <a:ext cx="1451209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End of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C0264-2427-45AF-9371-803339D97340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0943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6E9-475D-434A-9581-2E06219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8975-0794-448A-9D8B-58C9C531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648530"/>
          </a:xfrm>
        </p:spPr>
        <p:txBody>
          <a:bodyPr/>
          <a:lstStyle/>
          <a:p>
            <a:r>
              <a:rPr lang="en-SG" dirty="0"/>
              <a:t>Other invalid cases:</a:t>
            </a:r>
          </a:p>
          <a:p>
            <a:pPr lvl="1"/>
            <a:r>
              <a:rPr lang="en-SG" dirty="0"/>
              <a:t>If your stack is empty when you encounter a closing bracket, the sequence is invalid.</a:t>
            </a:r>
          </a:p>
          <a:p>
            <a:pPr lvl="1"/>
            <a:r>
              <a:rPr lang="en-SG" dirty="0"/>
              <a:t>If your stack is non-empty at the end of the sequence, the sequence is invalid.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B3AC7-C551-48F6-B20E-2A5CBF5E9423}"/>
              </a:ext>
            </a:extLst>
          </p:cNvPr>
          <p:cNvGrpSpPr/>
          <p:nvPr/>
        </p:nvGrpSpPr>
        <p:grpSpPr>
          <a:xfrm>
            <a:off x="1314994" y="4394345"/>
            <a:ext cx="1222421" cy="1945494"/>
            <a:chOff x="1314994" y="4394345"/>
            <a:chExt cx="1222421" cy="19454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B4400-4988-4DA8-8C42-C12237CB1EF3}"/>
                </a:ext>
              </a:extLst>
            </p:cNvPr>
            <p:cNvSpPr/>
            <p:nvPr/>
          </p:nvSpPr>
          <p:spPr>
            <a:xfrm>
              <a:off x="1314994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2C867A-FB6B-4CD6-881B-CBD53AA13A1E}"/>
                </a:ext>
              </a:extLst>
            </p:cNvPr>
            <p:cNvSpPr/>
            <p:nvPr/>
          </p:nvSpPr>
          <p:spPr>
            <a:xfrm>
              <a:off x="2438401" y="4394345"/>
              <a:ext cx="99014" cy="19454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83878C-5E37-41E4-909D-CE8255C7D45E}"/>
                </a:ext>
              </a:extLst>
            </p:cNvPr>
            <p:cNvSpPr/>
            <p:nvPr/>
          </p:nvSpPr>
          <p:spPr>
            <a:xfrm rot="16200000">
              <a:off x="1876698" y="5682340"/>
              <a:ext cx="95796" cy="12192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5109-295E-4774-89BE-D988E09EEBC8}"/>
              </a:ext>
            </a:extLst>
          </p:cNvPr>
          <p:cNvSpPr/>
          <p:nvPr/>
        </p:nvSpPr>
        <p:spPr>
          <a:xfrm>
            <a:off x="7318321" y="5249091"/>
            <a:ext cx="1451209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End of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7ADC-CAAB-41F0-B9B7-A330CF6726A5}"/>
              </a:ext>
            </a:extLst>
          </p:cNvPr>
          <p:cNvSpPr/>
          <p:nvPr/>
        </p:nvSpPr>
        <p:spPr>
          <a:xfrm>
            <a:off x="1314996" y="6429102"/>
            <a:ext cx="1219200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C0264-2427-45AF-9371-803339D97340}"/>
              </a:ext>
            </a:extLst>
          </p:cNvPr>
          <p:cNvSpPr/>
          <p:nvPr/>
        </p:nvSpPr>
        <p:spPr>
          <a:xfrm>
            <a:off x="1545773" y="5384509"/>
            <a:ext cx="757646" cy="757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0B91A8A-2621-49E9-B305-0A2A037D6DFA}"/>
              </a:ext>
            </a:extLst>
          </p:cNvPr>
          <p:cNvSpPr/>
          <p:nvPr/>
        </p:nvSpPr>
        <p:spPr>
          <a:xfrm>
            <a:off x="6574971" y="4530851"/>
            <a:ext cx="2194559" cy="484632"/>
          </a:xfrm>
          <a:prstGeom prst="leftArrow">
            <a:avLst>
              <a:gd name="adj1" fmla="val 67969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+mj-lt"/>
              </a:rPr>
              <a:t>Non-empty Stack</a:t>
            </a:r>
          </a:p>
        </p:txBody>
      </p:sp>
    </p:spTree>
    <p:extLst>
      <p:ext uri="{BB962C8B-B14F-4D97-AF65-F5344CB8AC3E}">
        <p14:creationId xmlns:p14="http://schemas.microsoft.com/office/powerpoint/2010/main" val="138894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15C3-2102-44DF-995D-14EDC35D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E68F-18D4-40A6-9470-370FA1908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4" y="2294709"/>
            <a:ext cx="2569028" cy="4023360"/>
          </a:xfrm>
        </p:spPr>
        <p:txBody>
          <a:bodyPr/>
          <a:lstStyle/>
          <a:p>
            <a:pPr algn="just"/>
            <a:r>
              <a:rPr lang="en-SG" dirty="0"/>
              <a:t>The main code can look something like this:</a:t>
            </a:r>
          </a:p>
          <a:p>
            <a:pPr algn="just"/>
            <a:r>
              <a:rPr lang="en-SG" sz="1800" b="1" dirty="0" err="1">
                <a:latin typeface="Consolas" panose="020B0609020204030204" pitchFamily="49" charset="0"/>
              </a:rPr>
              <a:t>isOpeningBracket</a:t>
            </a:r>
            <a:r>
              <a:rPr lang="en-SG" sz="1800" b="1" dirty="0">
                <a:latin typeface="Consolas" panose="020B0609020204030204" pitchFamily="49" charset="0"/>
              </a:rPr>
              <a:t>() </a:t>
            </a:r>
            <a:r>
              <a:rPr lang="en-SG" dirty="0"/>
              <a:t>and </a:t>
            </a:r>
            <a:r>
              <a:rPr lang="en-SG" sz="1800" b="1" dirty="0" err="1">
                <a:latin typeface="Consolas" panose="020B0609020204030204" pitchFamily="49" charset="0"/>
              </a:rPr>
              <a:t>isMatching</a:t>
            </a:r>
            <a:r>
              <a:rPr lang="en-SG" sz="1800" b="1" dirty="0">
                <a:latin typeface="Consolas" panose="020B0609020204030204" pitchFamily="49" charset="0"/>
              </a:rPr>
              <a:t>() </a:t>
            </a:r>
            <a:r>
              <a:rPr lang="en-SG" dirty="0"/>
              <a:t>are helper functions for you to define yourself.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23CE7-8F5F-4A99-AD29-516C93AB5CD2}"/>
              </a:ext>
            </a:extLst>
          </p:cNvPr>
          <p:cNvSpPr txBox="1"/>
          <p:nvPr/>
        </p:nvSpPr>
        <p:spPr>
          <a:xfrm>
            <a:off x="4021921" y="640473"/>
            <a:ext cx="7534353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Stack&lt;Character&gt;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bracketStack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Stack&lt;&gt;();</a:t>
            </a:r>
          </a:p>
          <a:p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c :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sequence.toCharArray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isOpeningBracket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(c))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bracketStack.add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continue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bracketStack.isEmpty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|| !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isMatching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bracketStack.pop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(), c))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bracketStack.isEmpty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056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1204-2DF8-493B-B344-1F07E058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F4D7B-76BC-4880-9D61-D747E91B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606675"/>
            <a:ext cx="5588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32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18768-027B-4A87-A0B3-78873F3B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Transmission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D5132-70D6-4F78-9286-53C91A0FC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25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6AC0D-151D-4985-8384-CEC514FC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Abridged</a:t>
            </a:r>
            <a:r>
              <a:rPr lang="en-SG" dirty="0"/>
              <a:t> 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2DA6F-1F9A-471D-9945-5C1F55FA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7309974" cy="4023360"/>
          </a:xfrm>
        </p:spPr>
        <p:txBody>
          <a:bodyPr/>
          <a:lstStyle/>
          <a:p>
            <a:r>
              <a:rPr lang="en-SG" dirty="0"/>
              <a:t>Given a bracket sequence of length </a:t>
            </a:r>
            <a:r>
              <a:rPr lang="en-SG" b="1" dirty="0"/>
              <a:t>L</a:t>
            </a:r>
            <a:r>
              <a:rPr lang="en-SG" dirty="0"/>
              <a:t>, determine if it is valid.</a:t>
            </a:r>
          </a:p>
          <a:p>
            <a:r>
              <a:rPr lang="en-SG" dirty="0"/>
              <a:t>There are three possible types of brackets:</a:t>
            </a:r>
          </a:p>
          <a:p>
            <a:pPr lvl="1"/>
            <a:r>
              <a:rPr lang="en-SG" dirty="0"/>
              <a:t>'(' to be matched with ')'</a:t>
            </a:r>
          </a:p>
          <a:p>
            <a:pPr lvl="1"/>
            <a:r>
              <a:rPr lang="en-SG" dirty="0"/>
              <a:t>'[' to be matched with ']'</a:t>
            </a:r>
          </a:p>
          <a:p>
            <a:pPr lvl="1"/>
            <a:r>
              <a:rPr lang="en-SG" dirty="0"/>
              <a:t>'{' to be matched with '}'</a:t>
            </a:r>
          </a:p>
          <a:p>
            <a:r>
              <a:rPr lang="en-SG" dirty="0"/>
              <a:t>...That's it.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2DBEF1-C27E-4933-84C4-C49B4D64D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96833"/>
              </p:ext>
            </p:extLst>
          </p:nvPr>
        </p:nvGraphicFramePr>
        <p:xfrm>
          <a:off x="6845517" y="3854752"/>
          <a:ext cx="451917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585">
                  <a:extLst>
                    <a:ext uri="{9D8B030D-6E8A-4147-A177-3AD203B41FA5}">
                      <a16:colId xmlns:a16="http://schemas.microsoft.com/office/drawing/2014/main" val="2707635435"/>
                    </a:ext>
                  </a:extLst>
                </a:gridCol>
                <a:gridCol w="2259585">
                  <a:extLst>
                    <a:ext uri="{9D8B030D-6E8A-4147-A177-3AD203B41FA5}">
                      <a16:colId xmlns:a16="http://schemas.microsoft.com/office/drawing/2014/main" val="87239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{[()]}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 Valid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6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([](){})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 Valid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[}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 Invalid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89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([{)]}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&gt; Invalid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22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32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3E097-8BF3-4467-87F4-40C26D10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Abridged</a:t>
            </a:r>
            <a:r>
              <a:rPr lang="en-SG" dirty="0"/>
              <a:t> 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A527BE-9ADF-43E9-BE34-0A9F526F4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00923" cy="4023360"/>
          </a:xfrm>
        </p:spPr>
        <p:txBody>
          <a:bodyPr/>
          <a:lstStyle/>
          <a:p>
            <a:r>
              <a:rPr lang="en-SG" dirty="0"/>
              <a:t>At your disposal, you have a row of </a:t>
            </a:r>
            <a:r>
              <a:rPr lang="en-SG" b="1" dirty="0"/>
              <a:t>N</a:t>
            </a:r>
            <a:r>
              <a:rPr lang="en-SG" dirty="0"/>
              <a:t> cats, labelled Cat 1 to Cat (</a:t>
            </a:r>
            <a:r>
              <a:rPr lang="en-SG" b="1" dirty="0"/>
              <a:t>N</a:t>
            </a:r>
            <a:r>
              <a:rPr lang="en-SG" dirty="0"/>
              <a:t> - 1).</a:t>
            </a:r>
          </a:p>
          <a:p>
            <a:r>
              <a:rPr lang="en-SG" dirty="0"/>
              <a:t>Every cat is either </a:t>
            </a:r>
            <a:r>
              <a:rPr lang="en-SG" i="1" dirty="0"/>
              <a:t>Awake </a:t>
            </a:r>
            <a:r>
              <a:rPr lang="en-SG" dirty="0"/>
              <a:t>or </a:t>
            </a:r>
            <a:r>
              <a:rPr lang="en-SG" i="1" dirty="0"/>
              <a:t>Asleep</a:t>
            </a:r>
            <a:r>
              <a:rPr lang="en-SG" dirty="0"/>
              <a:t>. Initially, all cats are </a:t>
            </a:r>
            <a:r>
              <a:rPr lang="en-SG" i="1" dirty="0"/>
              <a:t>Awake</a:t>
            </a:r>
            <a:r>
              <a:rPr lang="en-SG" dirty="0"/>
              <a:t>.</a:t>
            </a:r>
          </a:p>
          <a:p>
            <a:r>
              <a:rPr lang="en-SG" dirty="0"/>
              <a:t>You need to support the following operations:</a:t>
            </a:r>
          </a:p>
          <a:p>
            <a:pPr lvl="1"/>
            <a:r>
              <a:rPr lang="en-SG" dirty="0"/>
              <a:t>WAKE [x]: Cat [x] wakes up.</a:t>
            </a:r>
          </a:p>
          <a:p>
            <a:pPr lvl="1"/>
            <a:r>
              <a:rPr lang="en-SG" dirty="0"/>
              <a:t>SLEEP [x]: Cat [x] falls asleep.</a:t>
            </a:r>
          </a:p>
          <a:p>
            <a:pPr lvl="1"/>
            <a:r>
              <a:rPr lang="en-SG" dirty="0"/>
              <a:t>TRASMIT [x] [y]: Output "YES" if all the cats from [x] to [y] inclusive are </a:t>
            </a:r>
            <a:r>
              <a:rPr lang="en-SG" i="1" dirty="0"/>
              <a:t>Awake</a:t>
            </a:r>
            <a:r>
              <a:rPr lang="en-SG" dirty="0"/>
              <a:t>. "NO" otherwise.</a:t>
            </a:r>
          </a:p>
          <a:p>
            <a:r>
              <a:rPr lang="en-SG" dirty="0"/>
              <a:t>There will be a total of </a:t>
            </a:r>
            <a:r>
              <a:rPr lang="en-SG" b="1" dirty="0"/>
              <a:t>Q</a:t>
            </a:r>
            <a:r>
              <a:rPr lang="en-SG" dirty="0"/>
              <a:t> calls to these operations.</a:t>
            </a:r>
          </a:p>
        </p:txBody>
      </p:sp>
    </p:spTree>
    <p:extLst>
      <p:ext uri="{BB962C8B-B14F-4D97-AF65-F5344CB8AC3E}">
        <p14:creationId xmlns:p14="http://schemas.microsoft.com/office/powerpoint/2010/main" val="348965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068977"/>
          </a:xfrm>
        </p:spPr>
        <p:txBody>
          <a:bodyPr/>
          <a:lstStyle/>
          <a:p>
            <a:r>
              <a:rPr lang="en-SG" b="1" dirty="0"/>
              <a:t>N</a:t>
            </a:r>
            <a:r>
              <a:rPr lang="en-SG" dirty="0"/>
              <a:t> =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3AD39-8AA2-4EA9-8A95-5025BF78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4181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493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589314"/>
          </a:xfrm>
        </p:spPr>
        <p:txBody>
          <a:bodyPr>
            <a:normAutofit/>
          </a:bodyPr>
          <a:lstStyle/>
          <a:p>
            <a:r>
              <a:rPr lang="en-SG" b="1" dirty="0"/>
              <a:t>N</a:t>
            </a:r>
            <a:r>
              <a:rPr lang="en-SG" dirty="0"/>
              <a:t> = 6</a:t>
            </a:r>
          </a:p>
          <a:p>
            <a:r>
              <a:rPr lang="en-SG" dirty="0"/>
              <a:t>SLEEP 2</a:t>
            </a:r>
          </a:p>
          <a:p>
            <a:pPr lvl="1"/>
            <a:r>
              <a:rPr lang="en-SG" dirty="0"/>
              <a:t>Cat 2 falls asleep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  <p:pic>
        <p:nvPicPr>
          <p:cNvPr id="1026" name="Picture 2" descr="https://vignette.wikia.nocookie.net/monsterhunter/images/0/0b/StatusEffect01.png/revision/latest?cb=20100610150514">
            <a:extLst>
              <a:ext uri="{FF2B5EF4-FFF2-40B4-BE49-F238E27FC236}">
                <a16:creationId xmlns:a16="http://schemas.microsoft.com/office/drawing/2014/main" id="{1341BB58-182F-4600-893C-96F2CA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63" y="5089778"/>
            <a:ext cx="755468" cy="7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3BC60-329D-4625-851E-CCB6B705983F}"/>
              </a:ext>
            </a:extLst>
          </p:cNvPr>
          <p:cNvSpPr txBox="1"/>
          <p:nvPr/>
        </p:nvSpPr>
        <p:spPr>
          <a:xfrm>
            <a:off x="4876800" y="91660"/>
            <a:ext cx="729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/>
              <a:t>I tried to find the icon for when your </a:t>
            </a:r>
            <a:r>
              <a:rPr lang="en-SG" sz="1600" i="1" dirty="0" err="1"/>
              <a:t>Palico</a:t>
            </a:r>
            <a:r>
              <a:rPr lang="en-SG" sz="1600" i="1" dirty="0"/>
              <a:t> burrows away when at low health and recovers off-screen, but I couldn't find it. You're going to have to live with the Sleep status effect.</a:t>
            </a:r>
          </a:p>
        </p:txBody>
      </p:sp>
    </p:spTree>
    <p:extLst>
      <p:ext uri="{BB962C8B-B14F-4D97-AF65-F5344CB8AC3E}">
        <p14:creationId xmlns:p14="http://schemas.microsoft.com/office/powerpoint/2010/main" val="1050865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251166"/>
          </a:xfrm>
        </p:spPr>
        <p:txBody>
          <a:bodyPr>
            <a:normAutofit/>
          </a:bodyPr>
          <a:lstStyle/>
          <a:p>
            <a:r>
              <a:rPr lang="en-SG" b="1" dirty="0"/>
              <a:t>N</a:t>
            </a:r>
            <a:r>
              <a:rPr lang="en-SG" dirty="0"/>
              <a:t> = 6</a:t>
            </a:r>
          </a:p>
          <a:p>
            <a:r>
              <a:rPr lang="en-SG" dirty="0"/>
              <a:t>SLEEP 2 </a:t>
            </a:r>
          </a:p>
          <a:p>
            <a:pPr lvl="1"/>
            <a:r>
              <a:rPr lang="en-SG" dirty="0"/>
              <a:t>Cat 2 falls asleep</a:t>
            </a:r>
          </a:p>
          <a:p>
            <a:r>
              <a:rPr lang="en-SG" dirty="0"/>
              <a:t>TRANSMIT 3 5	</a:t>
            </a:r>
          </a:p>
          <a:p>
            <a:pPr lvl="1"/>
            <a:r>
              <a:rPr lang="en-SG" dirty="0"/>
              <a:t>All cats between 3 and 5 are awake. Print "YES"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  <p:pic>
        <p:nvPicPr>
          <p:cNvPr id="1026" name="Picture 2" descr="https://vignette.wikia.nocookie.net/monsterhunter/images/0/0b/StatusEffect01.png/revision/latest?cb=20100610150514">
            <a:extLst>
              <a:ext uri="{FF2B5EF4-FFF2-40B4-BE49-F238E27FC236}">
                <a16:creationId xmlns:a16="http://schemas.microsoft.com/office/drawing/2014/main" id="{1341BB58-182F-4600-893C-96F2CA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63" y="5089778"/>
            <a:ext cx="755468" cy="7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28B09-8712-4B2E-A791-32A306245EB3}"/>
              </a:ext>
            </a:extLst>
          </p:cNvPr>
          <p:cNvSpPr/>
          <p:nvPr/>
        </p:nvSpPr>
        <p:spPr>
          <a:xfrm>
            <a:off x="6096000" y="5024846"/>
            <a:ext cx="3936274" cy="12479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097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251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600" i="1" dirty="0"/>
              <a:t>(continued from previous slide)</a:t>
            </a:r>
          </a:p>
          <a:p>
            <a:r>
              <a:rPr lang="en-SG" dirty="0"/>
              <a:t>TRANSMIT 0 2</a:t>
            </a:r>
          </a:p>
          <a:p>
            <a:pPr lvl="1"/>
            <a:r>
              <a:rPr lang="en-SG" dirty="0"/>
              <a:t>There is a sleeping cat between 0 and 2 inclusive. Print "NO".</a:t>
            </a:r>
          </a:p>
          <a:p>
            <a:pPr lvl="1"/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  <p:pic>
        <p:nvPicPr>
          <p:cNvPr id="1026" name="Picture 2" descr="https://vignette.wikia.nocookie.net/monsterhunter/images/0/0b/StatusEffect01.png/revision/latest?cb=20100610150514">
            <a:extLst>
              <a:ext uri="{FF2B5EF4-FFF2-40B4-BE49-F238E27FC236}">
                <a16:creationId xmlns:a16="http://schemas.microsoft.com/office/drawing/2014/main" id="{1341BB58-182F-4600-893C-96F2CA96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63" y="5089778"/>
            <a:ext cx="755468" cy="7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28B09-8712-4B2E-A791-32A306245EB3}"/>
              </a:ext>
            </a:extLst>
          </p:cNvPr>
          <p:cNvSpPr/>
          <p:nvPr/>
        </p:nvSpPr>
        <p:spPr>
          <a:xfrm>
            <a:off x="1614313" y="5024846"/>
            <a:ext cx="3936274" cy="12479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10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251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600" i="1" dirty="0"/>
              <a:t>(continued from previous slide)</a:t>
            </a:r>
          </a:p>
          <a:p>
            <a:r>
              <a:rPr lang="en-SG" dirty="0"/>
              <a:t>TRANSMIT 0 2</a:t>
            </a:r>
          </a:p>
          <a:p>
            <a:pPr lvl="1"/>
            <a:r>
              <a:rPr lang="en-SG" dirty="0"/>
              <a:t>There is a sleeping cat between 0 and 2 inclusive. Print "NO".</a:t>
            </a:r>
          </a:p>
          <a:p>
            <a:r>
              <a:rPr lang="en-SG" dirty="0"/>
              <a:t>WAKE 2</a:t>
            </a:r>
          </a:p>
          <a:p>
            <a:pPr lvl="1"/>
            <a:r>
              <a:rPr lang="en-SG" dirty="0"/>
              <a:t>Cat 2 wakes up</a:t>
            </a:r>
          </a:p>
          <a:p>
            <a:pPr lvl="1"/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A36837-0D98-4EFF-B081-DEFA555E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4181" y="5266507"/>
            <a:ext cx="925432" cy="6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6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075C-708B-45B3-B8EC-75DB726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FCA8-AE12-42E4-813A-38B64AAA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251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600" i="1" dirty="0"/>
              <a:t>(continued from previous slide)</a:t>
            </a:r>
          </a:p>
          <a:p>
            <a:r>
              <a:rPr lang="en-SG" dirty="0"/>
              <a:t>TRANSMIT 0 5</a:t>
            </a:r>
          </a:p>
          <a:p>
            <a:pPr lvl="1"/>
            <a:r>
              <a:rPr lang="en-SG" dirty="0"/>
              <a:t>All cats between 0 and 5 are awake. Print "YES"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4727-9333-4894-80E4-D741988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65517" y="5266507"/>
            <a:ext cx="925432" cy="6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C7A1B-E455-4F00-9505-1A1B156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9849" y="5266507"/>
            <a:ext cx="925432" cy="6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5F39F-0B35-4614-9DC8-DF65441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28513" y="5266507"/>
            <a:ext cx="925432" cy="64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896DE-33E8-4AA5-8D0E-AECC120E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82845" y="5266507"/>
            <a:ext cx="925432" cy="64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4FA-581A-456F-951E-94C3FD46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37177" y="5266507"/>
            <a:ext cx="925432" cy="641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4857A-669D-4A65-B958-C6E2B9D37BCA}"/>
              </a:ext>
            </a:extLst>
          </p:cNvPr>
          <p:cNvSpPr txBox="1"/>
          <p:nvPr/>
        </p:nvSpPr>
        <p:spPr>
          <a:xfrm>
            <a:off x="207899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B5366-C217-44C3-98AD-52BD7301AE9C}"/>
              </a:ext>
            </a:extLst>
          </p:cNvPr>
          <p:cNvSpPr txBox="1"/>
          <p:nvPr/>
        </p:nvSpPr>
        <p:spPr>
          <a:xfrm>
            <a:off x="3533325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76F7-96CA-4743-977C-7C0D0B58CC85}"/>
              </a:ext>
            </a:extLst>
          </p:cNvPr>
          <p:cNvSpPr txBox="1"/>
          <p:nvPr/>
        </p:nvSpPr>
        <p:spPr>
          <a:xfrm>
            <a:off x="4987657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2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3D00A-391D-4218-9F56-F933AA02AE09}"/>
              </a:ext>
            </a:extLst>
          </p:cNvPr>
          <p:cNvSpPr txBox="1"/>
          <p:nvPr/>
        </p:nvSpPr>
        <p:spPr>
          <a:xfrm>
            <a:off x="6441989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1FECC-1F93-4CDA-A75D-F46293DD0BA7}"/>
              </a:ext>
            </a:extLst>
          </p:cNvPr>
          <p:cNvSpPr txBox="1"/>
          <p:nvPr/>
        </p:nvSpPr>
        <p:spPr>
          <a:xfrm>
            <a:off x="7896321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prstClr val="black"/>
                </a:solidFill>
                <a:latin typeface="Tw Cen MT" panose="020B0602020104020603"/>
              </a:rPr>
              <a:t>4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22245-2DDC-4A96-9A47-44449D6593D5}"/>
              </a:ext>
            </a:extLst>
          </p:cNvPr>
          <p:cNvSpPr txBox="1"/>
          <p:nvPr/>
        </p:nvSpPr>
        <p:spPr>
          <a:xfrm>
            <a:off x="9350653" y="5908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A36837-0D98-4EFF-B081-DEFA555E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74181" y="5266507"/>
            <a:ext cx="925432" cy="6414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A025D9-CDD0-47B4-90AB-DD1D38DE8244}"/>
              </a:ext>
            </a:extLst>
          </p:cNvPr>
          <p:cNvSpPr/>
          <p:nvPr/>
        </p:nvSpPr>
        <p:spPr>
          <a:xfrm>
            <a:off x="1614313" y="5024846"/>
            <a:ext cx="8498694" cy="12479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137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2AAD-3A75-4BE0-8D7A-28CB74E8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AF28-BAA8-4ABD-8D5A-1C934A43B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0 &lt; </a:t>
            </a:r>
            <a:r>
              <a:rPr lang="en-SG" b="1" dirty="0"/>
              <a:t>N</a:t>
            </a:r>
            <a:r>
              <a:rPr lang="en-SG" dirty="0"/>
              <a:t> ≤ 2</a:t>
            </a:r>
            <a:r>
              <a:rPr lang="en-SG" baseline="30000" dirty="0"/>
              <a:t>31</a:t>
            </a:r>
            <a:r>
              <a:rPr lang="en-SG" dirty="0"/>
              <a:t> - 1</a:t>
            </a:r>
          </a:p>
          <a:p>
            <a:r>
              <a:rPr lang="en-SG" dirty="0"/>
              <a:t>0 &lt; </a:t>
            </a:r>
            <a:r>
              <a:rPr lang="en-SG" b="1" dirty="0"/>
              <a:t>Q</a:t>
            </a:r>
            <a:r>
              <a:rPr lang="en-SG" dirty="0"/>
              <a:t> ≤ 300,000</a:t>
            </a:r>
          </a:p>
        </p:txBody>
      </p:sp>
    </p:spTree>
    <p:extLst>
      <p:ext uri="{BB962C8B-B14F-4D97-AF65-F5344CB8AC3E}">
        <p14:creationId xmlns:p14="http://schemas.microsoft.com/office/powerpoint/2010/main" val="117571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9231-2D16-4E3F-AA17-6CFC4368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3B02-5C88-4205-A41F-4EEE5D27A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Since each cat is in one of two states, let's have a Boolean array that represents the row of cats-</a:t>
            </a:r>
          </a:p>
          <a:p>
            <a:endParaRPr lang="en-SG" dirty="0"/>
          </a:p>
          <a:p>
            <a:r>
              <a:rPr lang="en-SG" i="1" dirty="0"/>
              <a:t>Wait...</a:t>
            </a:r>
          </a:p>
        </p:txBody>
      </p:sp>
    </p:spTree>
    <p:extLst>
      <p:ext uri="{BB962C8B-B14F-4D97-AF65-F5344CB8AC3E}">
        <p14:creationId xmlns:p14="http://schemas.microsoft.com/office/powerpoint/2010/main" val="891086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imated GIF">
            <a:extLst>
              <a:ext uri="{FF2B5EF4-FFF2-40B4-BE49-F238E27FC236}">
                <a16:creationId xmlns:a16="http://schemas.microsoft.com/office/drawing/2014/main" id="{3B1E829A-ABC6-425C-A71D-123D774167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77" y="2977406"/>
            <a:ext cx="7011851" cy="39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5BEFA-8673-4A95-88A8-7E731AEBDA10}"/>
              </a:ext>
            </a:extLst>
          </p:cNvPr>
          <p:cNvSpPr txBox="1"/>
          <p:nvPr/>
        </p:nvSpPr>
        <p:spPr>
          <a:xfrm>
            <a:off x="4072850" y="5558860"/>
            <a:ext cx="11160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 w="19050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OH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4144AA-3176-46D8-AF7F-94403D23002E}"/>
              </a:ext>
            </a:extLst>
          </p:cNvPr>
          <p:cNvSpPr/>
          <p:nvPr/>
        </p:nvSpPr>
        <p:spPr>
          <a:xfrm>
            <a:off x="2460171" y="6574972"/>
            <a:ext cx="7271657" cy="29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CE9A6-C5FE-4F7C-AA67-D34988D8C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171" y="1476101"/>
            <a:ext cx="7247899" cy="13589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E7A32-E8B4-4F0C-97C6-1045D446A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892" y="584153"/>
            <a:ext cx="5958213" cy="891948"/>
          </a:xfrm>
          <a:prstGeom prst="rect">
            <a:avLst/>
          </a:prstGeom>
        </p:spPr>
      </p:pic>
      <p:pic>
        <p:nvPicPr>
          <p:cNvPr id="9" name="jj-omg5">
            <a:hlinkClick r:id="" action="ppaction://media"/>
            <a:extLst>
              <a:ext uri="{FF2B5EF4-FFF2-40B4-BE49-F238E27FC236}">
                <a16:creationId xmlns:a16="http://schemas.microsoft.com/office/drawing/2014/main" id="{1F73FF9A-1B59-4350-AC47-41E060E4E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41365" y="4518660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73CD8-792A-472A-AEF0-90C9D3AA0D24}"/>
              </a:ext>
            </a:extLst>
          </p:cNvPr>
          <p:cNvSpPr txBox="1"/>
          <p:nvPr/>
        </p:nvSpPr>
        <p:spPr>
          <a:xfrm>
            <a:off x="12331700" y="5189528"/>
            <a:ext cx="307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solidFill>
                  <a:schemeClr val="bg1"/>
                </a:solidFill>
              </a:rPr>
              <a:t>Remove this if you don't want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79FEC-2B5A-4841-BD51-BA1F6E807078}"/>
              </a:ext>
            </a:extLst>
          </p:cNvPr>
          <p:cNvSpPr txBox="1"/>
          <p:nvPr/>
        </p:nvSpPr>
        <p:spPr>
          <a:xfrm>
            <a:off x="5157423" y="5558860"/>
            <a:ext cx="1191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 w="19050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78760-EADF-49F2-81BA-3602C6CAE2D4}"/>
              </a:ext>
            </a:extLst>
          </p:cNvPr>
          <p:cNvSpPr txBox="1"/>
          <p:nvPr/>
        </p:nvSpPr>
        <p:spPr>
          <a:xfrm>
            <a:off x="6289578" y="5558860"/>
            <a:ext cx="1810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 w="19050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GOD!</a:t>
            </a:r>
          </a:p>
        </p:txBody>
      </p:sp>
    </p:spTree>
    <p:extLst>
      <p:ext uri="{BB962C8B-B14F-4D97-AF65-F5344CB8AC3E}">
        <p14:creationId xmlns:p14="http://schemas.microsoft.com/office/powerpoint/2010/main" val="26251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35A5-4BAE-480B-94BB-30D09ABD583A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5554E-EA6E-417C-A59B-0EA1A6113832}"/>
              </a:ext>
            </a:extLst>
          </p:cNvPr>
          <p:cNvSpPr/>
          <p:nvPr/>
        </p:nvSpPr>
        <p:spPr>
          <a:xfrm>
            <a:off x="7217229" y="4873320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785315-0E81-4794-A7E0-8987771B9D8F}"/>
              </a:ext>
            </a:extLst>
          </p:cNvPr>
          <p:cNvSpPr/>
          <p:nvPr/>
        </p:nvSpPr>
        <p:spPr>
          <a:xfrm>
            <a:off x="6117770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06537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7A48-CAB9-4076-A77F-413BEACF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Oh my </a:t>
            </a:r>
            <a:r>
              <a:rPr lang="en-SG" b="1" dirty="0">
                <a:solidFill>
                  <a:schemeClr val="accent1"/>
                </a:solidFill>
              </a:rPr>
              <a:t>god</a:t>
            </a:r>
            <a:r>
              <a:rPr lang="en-SG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A889-173C-4F10-BE79-64ABBC809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Yeah, let's not make that mistake again. </a:t>
                </a:r>
              </a:p>
              <a:p>
                <a:r>
                  <a:rPr lang="en-SG" dirty="0"/>
                  <a:t>We can't afford to store 2</a:t>
                </a:r>
                <a:r>
                  <a:rPr lang="en-SG" baseline="30000" dirty="0"/>
                  <a:t>31</a:t>
                </a:r>
                <a:r>
                  <a:rPr lang="en-SG" dirty="0"/>
                  <a:t> - 2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SG" dirty="0"/>
                  <a:t> 2 Billion cats</a:t>
                </a:r>
              </a:p>
              <a:p>
                <a:r>
                  <a:rPr lang="en-SG" dirty="0"/>
                  <a:t>That's about </a:t>
                </a:r>
                <a:r>
                  <a:rPr lang="en-SG" b="1" dirty="0"/>
                  <a:t>2 Gigabytes</a:t>
                </a:r>
                <a:r>
                  <a:rPr lang="en-SG" dirty="0"/>
                  <a:t>.</a:t>
                </a:r>
              </a:p>
              <a:p>
                <a:pPr lvl="1"/>
                <a:r>
                  <a:rPr lang="en-SG" dirty="0"/>
                  <a:t>Better than an </a:t>
                </a:r>
                <a:r>
                  <a:rPr lang="en-SG" b="1" dirty="0"/>
                  <a:t>Exabyte</a:t>
                </a:r>
                <a:r>
                  <a:rPr lang="en-SG" dirty="0"/>
                  <a:t>, but still.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87A889-173C-4F10-BE79-64ABBC809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9" t="-18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51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E573-5ACD-43BA-BB64-56F2F4CE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simple, </a:t>
            </a:r>
            <a:r>
              <a:rPr lang="en-SG" dirty="0">
                <a:solidFill>
                  <a:schemeClr val="tx1"/>
                </a:solidFill>
              </a:rPr>
              <a:t>but with less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A507D-B906-4050-8971-1C2199E6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SG" dirty="0"/>
              <a:t>Like "Boxes" from Take-home Lab 2, we don't have to store information about all of the cats.</a:t>
            </a:r>
          </a:p>
          <a:p>
            <a:pPr algn="just"/>
            <a:r>
              <a:rPr lang="en-SG" dirty="0"/>
              <a:t>Since every cat starts out awake, the number of sleeping cats at any point of time is at most </a:t>
            </a:r>
            <a:r>
              <a:rPr lang="en-SG" b="1" dirty="0"/>
              <a:t>Q</a:t>
            </a:r>
            <a:r>
              <a:rPr lang="en-SG" dirty="0"/>
              <a:t>.</a:t>
            </a:r>
          </a:p>
          <a:p>
            <a:pPr algn="just"/>
            <a:r>
              <a:rPr lang="en-SG" dirty="0"/>
              <a:t>So, keep track of only the sleeping cats.</a:t>
            </a:r>
          </a:p>
        </p:txBody>
      </p:sp>
    </p:spTree>
    <p:extLst>
      <p:ext uri="{BB962C8B-B14F-4D97-AF65-F5344CB8AC3E}">
        <p14:creationId xmlns:p14="http://schemas.microsoft.com/office/powerpoint/2010/main" val="3244256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DCAC-7D8F-4146-84A6-C9253E5F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simple, </a:t>
            </a:r>
            <a:r>
              <a:rPr lang="en-SG" dirty="0">
                <a:solidFill>
                  <a:schemeClr val="tx1"/>
                </a:solidFill>
              </a:rPr>
              <a:t>but with less memory</a:t>
            </a:r>
            <a:endParaRPr lang="en-SG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810D2B5-C8C3-4946-A91F-694211D3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354183"/>
          </a:xfrm>
        </p:spPr>
        <p:txBody>
          <a:bodyPr/>
          <a:lstStyle/>
          <a:p>
            <a:r>
              <a:rPr lang="en-SG" dirty="0"/>
              <a:t>Let's store the sleeping cats in an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Remember, we're starting simple.</a:t>
            </a:r>
          </a:p>
          <a:p>
            <a:r>
              <a:rPr lang="en-SG" dirty="0"/>
              <a:t>For each of the operations...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BBC9AA-DD3A-4B84-9BD0-265F853081B9}"/>
              </a:ext>
            </a:extLst>
          </p:cNvPr>
          <p:cNvGrpSpPr/>
          <p:nvPr/>
        </p:nvGrpSpPr>
        <p:grpSpPr>
          <a:xfrm>
            <a:off x="1486255" y="5273457"/>
            <a:ext cx="9219490" cy="1129955"/>
            <a:chOff x="1524710" y="5142829"/>
            <a:chExt cx="9219490" cy="11299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1845D-D2D4-4288-B8A4-56C2B7FC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710" y="5292737"/>
              <a:ext cx="925432" cy="6414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E08381-FB20-4902-8D29-27A6E037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444920" y="5292737"/>
              <a:ext cx="925432" cy="6414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52AD56-4834-4704-9CB6-33405C5F06A4}"/>
                </a:ext>
              </a:extLst>
            </p:cNvPr>
            <p:cNvSpPr txBox="1"/>
            <p:nvPr/>
          </p:nvSpPr>
          <p:spPr>
            <a:xfrm>
              <a:off x="1838186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648C2-2886-4C3C-82FA-795DE9687C00}"/>
                </a:ext>
              </a:extLst>
            </p:cNvPr>
            <p:cNvSpPr txBox="1"/>
            <p:nvPr/>
          </p:nvSpPr>
          <p:spPr>
            <a:xfrm>
              <a:off x="2761041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2F14AF-507B-4C4E-963F-E8988CD9CA3F}"/>
                </a:ext>
              </a:extLst>
            </p:cNvPr>
            <p:cNvSpPr txBox="1"/>
            <p:nvPr/>
          </p:nvSpPr>
          <p:spPr>
            <a:xfrm>
              <a:off x="3675961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2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15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B1652AF0-B9E8-4147-8921-6E7E0BF28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467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777BC7-353A-43E2-B920-4E9AD593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289396" y="5292737"/>
              <a:ext cx="925432" cy="6414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E835E8-CEC6-48DD-B5BA-3BD4E72F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09606" y="5292737"/>
              <a:ext cx="925432" cy="64149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7E2480-585C-4F32-B379-81CAE6C3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129816" y="5292737"/>
              <a:ext cx="925432" cy="64149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00CFF0-7191-4067-859B-033E8B4E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978348" y="5292737"/>
              <a:ext cx="925432" cy="64149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98205C2-410A-4BD2-89B6-FCD0FB35B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818768" y="5292737"/>
              <a:ext cx="925432" cy="6414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279559-D4C0-4504-B12B-2750E0180383}"/>
                </a:ext>
              </a:extLst>
            </p:cNvPr>
            <p:cNvSpPr txBox="1"/>
            <p:nvPr/>
          </p:nvSpPr>
          <p:spPr>
            <a:xfrm>
              <a:off x="4600139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5CED8-6AA6-43B5-B03D-6F4EA5761366}"/>
                </a:ext>
              </a:extLst>
            </p:cNvPr>
            <p:cNvSpPr txBox="1"/>
            <p:nvPr/>
          </p:nvSpPr>
          <p:spPr>
            <a:xfrm>
              <a:off x="552299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A3C201-B7FF-4273-A141-5FBA5C2FD450}"/>
                </a:ext>
              </a:extLst>
            </p:cNvPr>
            <p:cNvSpPr txBox="1"/>
            <p:nvPr/>
          </p:nvSpPr>
          <p:spPr>
            <a:xfrm>
              <a:off x="643791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5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8B19DD-48DC-4047-9C10-B31731C604C4}"/>
                </a:ext>
              </a:extLst>
            </p:cNvPr>
            <p:cNvSpPr txBox="1"/>
            <p:nvPr/>
          </p:nvSpPr>
          <p:spPr>
            <a:xfrm>
              <a:off x="735283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6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F230D4-9BF4-4502-8D8A-FA72F954BE1F}"/>
                </a:ext>
              </a:extLst>
            </p:cNvPr>
            <p:cNvSpPr txBox="1"/>
            <p:nvPr/>
          </p:nvSpPr>
          <p:spPr>
            <a:xfrm>
              <a:off x="8277012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CCE7E0-F9D1-4C4C-B1DA-75898ECA2807}"/>
                </a:ext>
              </a:extLst>
            </p:cNvPr>
            <p:cNvSpPr txBox="1"/>
            <p:nvPr/>
          </p:nvSpPr>
          <p:spPr>
            <a:xfrm>
              <a:off x="9199867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0B93D5-00BD-447F-A8DC-64B192499DBF}"/>
                </a:ext>
              </a:extLst>
            </p:cNvPr>
            <p:cNvSpPr txBox="1"/>
            <p:nvPr/>
          </p:nvSpPr>
          <p:spPr>
            <a:xfrm>
              <a:off x="10114787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9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7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597CFA2F-0696-48A7-8527-E6F55EE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340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F635B3D0-592E-46BA-AC1A-CE27017E4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540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A237FB6-B0E1-44E9-AB46-0DB2FD7D7ED8}"/>
              </a:ext>
            </a:extLst>
          </p:cNvPr>
          <p:cNvSpPr txBox="1"/>
          <p:nvPr/>
        </p:nvSpPr>
        <p:spPr>
          <a:xfrm>
            <a:off x="7584698" y="4640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SleepingCats</a:t>
            </a:r>
            <a:r>
              <a:rPr lang="en-SG" sz="2400" dirty="0"/>
              <a:t> = [6, 2, 8]</a:t>
            </a:r>
          </a:p>
        </p:txBody>
      </p:sp>
    </p:spTree>
    <p:extLst>
      <p:ext uri="{BB962C8B-B14F-4D97-AF65-F5344CB8AC3E}">
        <p14:creationId xmlns:p14="http://schemas.microsoft.com/office/powerpoint/2010/main" val="516726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DCAC-7D8F-4146-84A6-C9253E5F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simple, </a:t>
            </a:r>
            <a:r>
              <a:rPr lang="en-SG" dirty="0">
                <a:solidFill>
                  <a:schemeClr val="tx1"/>
                </a:solidFill>
              </a:rPr>
              <a:t>but with less memory</a:t>
            </a:r>
            <a:endParaRPr lang="en-SG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810D2B5-C8C3-4946-A91F-694211D3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487169"/>
          </a:xfrm>
        </p:spPr>
        <p:txBody>
          <a:bodyPr/>
          <a:lstStyle/>
          <a:p>
            <a:r>
              <a:rPr lang="en-SG" dirty="0"/>
              <a:t>SLEEP [x]</a:t>
            </a:r>
          </a:p>
          <a:p>
            <a:pPr lvl="1"/>
            <a:r>
              <a:rPr lang="en-SG" dirty="0"/>
              <a:t>Insert [x] into the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r>
              <a:rPr lang="en-SG" dirty="0"/>
              <a:t>WAKE [x]</a:t>
            </a:r>
          </a:p>
          <a:p>
            <a:pPr lvl="1"/>
            <a:r>
              <a:rPr lang="en-SG" dirty="0"/>
              <a:t>Find and remove [x] from the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r>
              <a:rPr lang="en-SG" dirty="0"/>
              <a:t>TRANSMIT [x] [y]</a:t>
            </a:r>
          </a:p>
          <a:p>
            <a:pPr lvl="1"/>
            <a:r>
              <a:rPr lang="en-SG" dirty="0"/>
              <a:t>Output "NO" if there is any sleeping cat between [x] and [y], "YES" otherwise.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BBC9AA-DD3A-4B84-9BD0-265F853081B9}"/>
              </a:ext>
            </a:extLst>
          </p:cNvPr>
          <p:cNvGrpSpPr/>
          <p:nvPr/>
        </p:nvGrpSpPr>
        <p:grpSpPr>
          <a:xfrm>
            <a:off x="1486255" y="5273457"/>
            <a:ext cx="9219490" cy="1129955"/>
            <a:chOff x="1524710" y="5142829"/>
            <a:chExt cx="9219490" cy="11299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1845D-D2D4-4288-B8A4-56C2B7FC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24710" y="5292737"/>
              <a:ext cx="925432" cy="6414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E08381-FB20-4902-8D29-27A6E037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444920" y="5292737"/>
              <a:ext cx="925432" cy="6414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52AD56-4834-4704-9CB6-33405C5F06A4}"/>
                </a:ext>
              </a:extLst>
            </p:cNvPr>
            <p:cNvSpPr txBox="1"/>
            <p:nvPr/>
          </p:nvSpPr>
          <p:spPr>
            <a:xfrm>
              <a:off x="1838186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648C2-2886-4C3C-82FA-795DE9687C00}"/>
                </a:ext>
              </a:extLst>
            </p:cNvPr>
            <p:cNvSpPr txBox="1"/>
            <p:nvPr/>
          </p:nvSpPr>
          <p:spPr>
            <a:xfrm>
              <a:off x="2761041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2F14AF-507B-4C4E-963F-E8988CD9CA3F}"/>
                </a:ext>
              </a:extLst>
            </p:cNvPr>
            <p:cNvSpPr txBox="1"/>
            <p:nvPr/>
          </p:nvSpPr>
          <p:spPr>
            <a:xfrm>
              <a:off x="3675961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2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15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B1652AF0-B9E8-4147-8921-6E7E0BF28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467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777BC7-353A-43E2-B920-4E9AD593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289396" y="5292737"/>
              <a:ext cx="925432" cy="6414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E835E8-CEC6-48DD-B5BA-3BD4E72F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09606" y="5292737"/>
              <a:ext cx="925432" cy="64149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7E2480-585C-4F32-B379-81CAE6C3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129816" y="5292737"/>
              <a:ext cx="925432" cy="64149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00CFF0-7191-4067-859B-033E8B4E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978348" y="5292737"/>
              <a:ext cx="925432" cy="64149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98205C2-410A-4BD2-89B6-FCD0FB35B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818768" y="5292737"/>
              <a:ext cx="925432" cy="6414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279559-D4C0-4504-B12B-2750E0180383}"/>
                </a:ext>
              </a:extLst>
            </p:cNvPr>
            <p:cNvSpPr txBox="1"/>
            <p:nvPr/>
          </p:nvSpPr>
          <p:spPr>
            <a:xfrm>
              <a:off x="4600139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5CED8-6AA6-43B5-B03D-6F4EA5761366}"/>
                </a:ext>
              </a:extLst>
            </p:cNvPr>
            <p:cNvSpPr txBox="1"/>
            <p:nvPr/>
          </p:nvSpPr>
          <p:spPr>
            <a:xfrm>
              <a:off x="552299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A3C201-B7FF-4273-A141-5FBA5C2FD450}"/>
                </a:ext>
              </a:extLst>
            </p:cNvPr>
            <p:cNvSpPr txBox="1"/>
            <p:nvPr/>
          </p:nvSpPr>
          <p:spPr>
            <a:xfrm>
              <a:off x="643791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5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8B19DD-48DC-4047-9C10-B31731C604C4}"/>
                </a:ext>
              </a:extLst>
            </p:cNvPr>
            <p:cNvSpPr txBox="1"/>
            <p:nvPr/>
          </p:nvSpPr>
          <p:spPr>
            <a:xfrm>
              <a:off x="7352834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6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F230D4-9BF4-4502-8D8A-FA72F954BE1F}"/>
                </a:ext>
              </a:extLst>
            </p:cNvPr>
            <p:cNvSpPr txBox="1"/>
            <p:nvPr/>
          </p:nvSpPr>
          <p:spPr>
            <a:xfrm>
              <a:off x="8277012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CCE7E0-F9D1-4C4C-B1DA-75898ECA2807}"/>
                </a:ext>
              </a:extLst>
            </p:cNvPr>
            <p:cNvSpPr txBox="1"/>
            <p:nvPr/>
          </p:nvSpPr>
          <p:spPr>
            <a:xfrm>
              <a:off x="9199867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0B93D5-00BD-447F-A8DC-64B192499DBF}"/>
                </a:ext>
              </a:extLst>
            </p:cNvPr>
            <p:cNvSpPr txBox="1"/>
            <p:nvPr/>
          </p:nvSpPr>
          <p:spPr>
            <a:xfrm>
              <a:off x="10114787" y="593423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1600" dirty="0">
                  <a:solidFill>
                    <a:prstClr val="black"/>
                  </a:solidFill>
                  <a:latin typeface="Tw Cen MT" panose="020B0602020104020603"/>
                </a:rPr>
                <a:t>9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7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597CFA2F-0696-48A7-8527-E6F55EE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340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vignette.wikia.nocookie.net/monsterhunter/images/0/0b/StatusEffect01.png/revision/latest?cb=20100610150514">
              <a:extLst>
                <a:ext uri="{FF2B5EF4-FFF2-40B4-BE49-F238E27FC236}">
                  <a16:creationId xmlns:a16="http://schemas.microsoft.com/office/drawing/2014/main" id="{F635B3D0-592E-46BA-AC1A-CE27017E4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540" y="5142829"/>
              <a:ext cx="755468" cy="75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A237FB6-B0E1-44E9-AB46-0DB2FD7D7ED8}"/>
              </a:ext>
            </a:extLst>
          </p:cNvPr>
          <p:cNvSpPr txBox="1"/>
          <p:nvPr/>
        </p:nvSpPr>
        <p:spPr>
          <a:xfrm>
            <a:off x="7584698" y="4640953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 err="1"/>
              <a:t>SleepingCats</a:t>
            </a:r>
            <a:r>
              <a:rPr lang="en-SG" sz="2400" dirty="0"/>
              <a:t> = [6, 2, 8]</a:t>
            </a:r>
          </a:p>
        </p:txBody>
      </p:sp>
    </p:spTree>
    <p:extLst>
      <p:ext uri="{BB962C8B-B14F-4D97-AF65-F5344CB8AC3E}">
        <p14:creationId xmlns:p14="http://schemas.microsoft.com/office/powerpoint/2010/main" val="3291429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DCAC-7D8F-4146-84A6-C9253E5F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Will it </a:t>
            </a:r>
            <a:r>
              <a:rPr lang="en-SG" b="1" dirty="0">
                <a:solidFill>
                  <a:schemeClr val="accent1"/>
                </a:solidFill>
              </a:rPr>
              <a:t>work</a:t>
            </a:r>
            <a:r>
              <a:rPr lang="en-SG" dirty="0"/>
              <a:t>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810D2B5-C8C3-4946-A91F-694211D3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487169"/>
          </a:xfrm>
        </p:spPr>
        <p:txBody>
          <a:bodyPr/>
          <a:lstStyle/>
          <a:p>
            <a:r>
              <a:rPr lang="en-SG" dirty="0"/>
              <a:t>This algorithm will definitely work. At the very least, it won't explode from memory.</a:t>
            </a:r>
          </a:p>
          <a:p>
            <a:r>
              <a:rPr lang="en-SG" dirty="0"/>
              <a:t>However, knowing our past experience with these questions, the simplest solution is probably too slow.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053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1B04-52C2-4674-BDC0-484A1B64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5C94-3EBD-4744-8A96-FF112D4C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At each operation, let </a:t>
            </a:r>
            <a:r>
              <a:rPr lang="en-SG" b="1" dirty="0"/>
              <a:t>C</a:t>
            </a:r>
            <a:r>
              <a:rPr lang="en-SG" dirty="0"/>
              <a:t> be the number of sleeping cats at that point.</a:t>
            </a:r>
          </a:p>
          <a:p>
            <a:pPr>
              <a:tabLst>
                <a:tab pos="8248650" algn="l"/>
              </a:tabLst>
            </a:pPr>
            <a:r>
              <a:rPr lang="en-SG" dirty="0"/>
              <a:t>SLEEP [x]</a:t>
            </a:r>
          </a:p>
          <a:p>
            <a:pPr lvl="1">
              <a:tabLst>
                <a:tab pos="8248650" algn="l"/>
              </a:tabLst>
            </a:pPr>
            <a:r>
              <a:rPr lang="en-SG" dirty="0"/>
              <a:t>Insert [x] into the </a:t>
            </a:r>
            <a:r>
              <a:rPr lang="en-SG" dirty="0" err="1"/>
              <a:t>ArrayList</a:t>
            </a:r>
            <a:r>
              <a:rPr lang="en-SG" dirty="0"/>
              <a:t>	O(1)</a:t>
            </a:r>
          </a:p>
          <a:p>
            <a:pPr>
              <a:tabLst>
                <a:tab pos="8248650" algn="l"/>
              </a:tabLst>
            </a:pPr>
            <a:r>
              <a:rPr lang="en-SG" dirty="0"/>
              <a:t>WAKE [x]</a:t>
            </a:r>
          </a:p>
          <a:p>
            <a:pPr lvl="1">
              <a:tabLst>
                <a:tab pos="8248650" algn="l"/>
              </a:tabLst>
            </a:pPr>
            <a:r>
              <a:rPr lang="en-SG" dirty="0"/>
              <a:t>Find [x] in the </a:t>
            </a:r>
            <a:r>
              <a:rPr lang="en-SG" dirty="0" err="1"/>
              <a:t>ArrayList</a:t>
            </a:r>
            <a:r>
              <a:rPr lang="en-SG" dirty="0"/>
              <a:t> and remove it.	O(</a:t>
            </a:r>
            <a:r>
              <a:rPr lang="en-SG" b="1" dirty="0"/>
              <a:t>C</a:t>
            </a:r>
            <a:r>
              <a:rPr lang="en-SG" dirty="0"/>
              <a:t>)</a:t>
            </a:r>
          </a:p>
          <a:p>
            <a:pPr>
              <a:tabLst>
                <a:tab pos="8248650" algn="l"/>
              </a:tabLst>
            </a:pPr>
            <a:r>
              <a:rPr lang="en-SG" dirty="0"/>
              <a:t>TRANSMIT [x] [y]</a:t>
            </a:r>
          </a:p>
          <a:p>
            <a:pPr lvl="1">
              <a:tabLst>
                <a:tab pos="8248650" algn="l"/>
              </a:tabLst>
            </a:pPr>
            <a:r>
              <a:rPr lang="en-SG" dirty="0"/>
              <a:t>Iterate through the cats in the </a:t>
            </a:r>
            <a:r>
              <a:rPr lang="en-SG" dirty="0" err="1"/>
              <a:t>ArrayList</a:t>
            </a:r>
            <a:r>
              <a:rPr lang="en-SG" dirty="0"/>
              <a:t> and check if any cat is</a:t>
            </a:r>
            <a:br>
              <a:rPr lang="en-SG" dirty="0"/>
            </a:br>
            <a:r>
              <a:rPr lang="en-SG" dirty="0"/>
              <a:t>between [x] and [y] inclusive.	O(</a:t>
            </a:r>
            <a:r>
              <a:rPr lang="en-SG" b="1" dirty="0"/>
              <a:t>C</a:t>
            </a:r>
            <a:r>
              <a:rPr lang="en-SG" dirty="0"/>
              <a:t>)</a:t>
            </a:r>
          </a:p>
          <a:p>
            <a:pPr>
              <a:tabLst>
                <a:tab pos="8248650" algn="l"/>
              </a:tabLst>
            </a:pPr>
            <a:r>
              <a:rPr lang="en-SG" dirty="0"/>
              <a:t>In the worst case, that's O(</a:t>
            </a:r>
            <a:r>
              <a:rPr lang="en-SG" b="1" dirty="0"/>
              <a:t>C</a:t>
            </a:r>
            <a:r>
              <a:rPr lang="en-SG" dirty="0"/>
              <a:t>) per operation.</a:t>
            </a:r>
          </a:p>
        </p:txBody>
      </p:sp>
    </p:spTree>
    <p:extLst>
      <p:ext uri="{BB962C8B-B14F-4D97-AF65-F5344CB8AC3E}">
        <p14:creationId xmlns:p14="http://schemas.microsoft.com/office/powerpoint/2010/main" val="1371247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1B04-52C2-4674-BDC0-484A1B64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5C94-3EBD-4744-8A96-FF112D4C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As discussed previously, there are at most </a:t>
            </a:r>
            <a:r>
              <a:rPr lang="en-SG" b="1" dirty="0"/>
              <a:t>Q</a:t>
            </a:r>
            <a:r>
              <a:rPr lang="en-SG" dirty="0"/>
              <a:t> sleeping cats at any point in time.</a:t>
            </a:r>
          </a:p>
          <a:p>
            <a:r>
              <a:rPr lang="en-SG" dirty="0"/>
              <a:t>So, in the worst case, each operation takes O(</a:t>
            </a:r>
            <a:r>
              <a:rPr lang="en-SG" b="1" dirty="0"/>
              <a:t>Q</a:t>
            </a:r>
            <a:r>
              <a:rPr lang="en-SG" dirty="0"/>
              <a:t>) time.</a:t>
            </a:r>
          </a:p>
          <a:p>
            <a:r>
              <a:rPr lang="en-SG" dirty="0"/>
              <a:t>Over </a:t>
            </a:r>
            <a:r>
              <a:rPr lang="en-SG" b="1" dirty="0"/>
              <a:t>Q</a:t>
            </a:r>
            <a:r>
              <a:rPr lang="en-SG" dirty="0"/>
              <a:t> calls to the operations, the total time complexity is O(</a:t>
            </a:r>
            <a:r>
              <a:rPr lang="en-SG" b="1" dirty="0"/>
              <a:t>Q</a:t>
            </a:r>
            <a:r>
              <a:rPr lang="en-SG" baseline="30000" dirty="0"/>
              <a:t>2</a:t>
            </a:r>
            <a:r>
              <a:rPr lang="en-SG" dirty="0"/>
              <a:t>).</a:t>
            </a:r>
          </a:p>
          <a:p>
            <a:r>
              <a:rPr lang="en-SG" dirty="0"/>
              <a:t>With </a:t>
            </a:r>
            <a:r>
              <a:rPr lang="en-SG" b="1" dirty="0"/>
              <a:t>Q</a:t>
            </a:r>
            <a:r>
              <a:rPr lang="en-SG" dirty="0"/>
              <a:t> ≤ 300,000, </a:t>
            </a:r>
            <a:r>
              <a:rPr lang="en-SG" b="1" dirty="0"/>
              <a:t>Q</a:t>
            </a:r>
            <a:r>
              <a:rPr lang="en-SG" baseline="30000" dirty="0"/>
              <a:t>2</a:t>
            </a:r>
            <a:r>
              <a:rPr lang="en-SG" dirty="0"/>
              <a:t> ≤ 90 Billion.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3818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DCAC-7D8F-4146-84A6-C9253E5F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#1: </a:t>
            </a:r>
            <a:r>
              <a:rPr lang="en-SG" b="1" dirty="0">
                <a:solidFill>
                  <a:schemeClr val="accent1"/>
                </a:solidFill>
              </a:rPr>
              <a:t>Result</a:t>
            </a:r>
            <a:r>
              <a:rPr lang="en-SG" dirty="0"/>
              <a:t>?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810D2B5-C8C3-4946-A91F-694211D3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531140"/>
          </a:xfrm>
        </p:spPr>
        <p:txBody>
          <a:bodyPr>
            <a:normAutofit/>
          </a:bodyPr>
          <a:lstStyle/>
          <a:p>
            <a:r>
              <a:rPr lang="en-SG" dirty="0"/>
              <a:t>As expected, it was too slow.</a:t>
            </a:r>
          </a:p>
          <a:p>
            <a:pPr lvl="1"/>
            <a:r>
              <a:rPr lang="en-SG" dirty="0"/>
              <a:t>Though, I was quite surprised at just how many test cases it passed.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We need to do better.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B04FF-B560-4065-81FA-96D10EE9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7" y="3429000"/>
            <a:ext cx="5483109" cy="14019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E0969-50CA-47A6-A5DA-C08B4B7B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42" y="3429000"/>
            <a:ext cx="3343074" cy="14019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727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62BC-7EBE-4479-AC4D-C689B1F1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can we </a:t>
            </a:r>
            <a:r>
              <a:rPr lang="en-SG" b="1" dirty="0">
                <a:solidFill>
                  <a:schemeClr val="accent1"/>
                </a:solidFill>
              </a:rPr>
              <a:t>do</a:t>
            </a:r>
            <a:r>
              <a:rPr lang="en-SG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EF27-D886-4414-B451-93E84ABB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slowest operations are:</a:t>
            </a:r>
          </a:p>
          <a:p>
            <a:r>
              <a:rPr lang="en-SG" dirty="0"/>
              <a:t>WAKE [x]</a:t>
            </a:r>
          </a:p>
          <a:p>
            <a:pPr lvl="1"/>
            <a:r>
              <a:rPr lang="en-SG" dirty="0"/>
              <a:t>Removal from an </a:t>
            </a:r>
            <a:r>
              <a:rPr lang="en-SG" dirty="0" err="1"/>
              <a:t>ArrayList</a:t>
            </a:r>
            <a:r>
              <a:rPr lang="en-SG" dirty="0"/>
              <a:t>, in the worst case, takes O(</a:t>
            </a:r>
            <a:r>
              <a:rPr lang="en-SG" b="1" dirty="0"/>
              <a:t>C</a:t>
            </a:r>
            <a:r>
              <a:rPr lang="en-SG" dirty="0"/>
              <a:t>) time.</a:t>
            </a:r>
          </a:p>
          <a:p>
            <a:r>
              <a:rPr lang="en-SG" dirty="0"/>
              <a:t>TRANSMIT [x] [y]</a:t>
            </a:r>
          </a:p>
          <a:p>
            <a:pPr lvl="1"/>
            <a:r>
              <a:rPr lang="en-SG" dirty="0"/>
              <a:t>We have to check each cat to see if it falls in the range. This also takes O(</a:t>
            </a:r>
            <a:r>
              <a:rPr lang="en-SG" b="1" dirty="0"/>
              <a:t>C</a:t>
            </a:r>
            <a:r>
              <a:rPr lang="en-SG" dirty="0"/>
              <a:t>) time.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5876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62BC-7EBE-4479-AC4D-C689B1F1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can we </a:t>
            </a:r>
            <a:r>
              <a:rPr lang="en-SG" b="1" dirty="0">
                <a:solidFill>
                  <a:schemeClr val="accent1"/>
                </a:solidFill>
              </a:rPr>
              <a:t>do</a:t>
            </a:r>
            <a:r>
              <a:rPr lang="en-SG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EF27-D886-4414-B451-93E84ABB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Some of you might consider using a HashSet instead of an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HashSet supports insertion and deletion in expected O(1) time.</a:t>
            </a:r>
          </a:p>
          <a:p>
            <a:r>
              <a:rPr lang="en-SG" dirty="0"/>
              <a:t>This should speed up the WAKE operation, and it does.</a:t>
            </a:r>
          </a:p>
          <a:p>
            <a:r>
              <a:rPr lang="en-SG" dirty="0"/>
              <a:t>However, TRANSMIT still stays at O(</a:t>
            </a:r>
            <a:r>
              <a:rPr lang="en-SG" b="1" dirty="0"/>
              <a:t>C</a:t>
            </a:r>
            <a:r>
              <a:rPr lang="en-SG" dirty="0"/>
              <a:t>). </a:t>
            </a:r>
          </a:p>
          <a:p>
            <a:r>
              <a:rPr lang="en-SG" dirty="0"/>
              <a:t>This isn't enough; we need something else.</a:t>
            </a:r>
          </a:p>
        </p:txBody>
      </p:sp>
    </p:spTree>
    <p:extLst>
      <p:ext uri="{BB962C8B-B14F-4D97-AF65-F5344CB8AC3E}">
        <p14:creationId xmlns:p14="http://schemas.microsoft.com/office/powerpoint/2010/main" val="124002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35A5-4BAE-480B-94BB-30D09ABD583A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5554E-EA6E-417C-A59B-0EA1A6113832}"/>
              </a:ext>
            </a:extLst>
          </p:cNvPr>
          <p:cNvSpPr/>
          <p:nvPr/>
        </p:nvSpPr>
        <p:spPr>
          <a:xfrm>
            <a:off x="7217229" y="4873320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82950E-9500-4976-8C0D-630A85C4B729}"/>
              </a:ext>
            </a:extLst>
          </p:cNvPr>
          <p:cNvSpPr/>
          <p:nvPr/>
        </p:nvSpPr>
        <p:spPr>
          <a:xfrm>
            <a:off x="5889171" y="4098258"/>
            <a:ext cx="1480458" cy="270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 these two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109189-B97A-4C5A-B162-4A5C2F58CFC4}"/>
              </a:ext>
            </a:extLst>
          </p:cNvPr>
          <p:cNvCxnSpPr>
            <a:stCxn id="18" idx="1"/>
            <a:endCxn id="13" idx="0"/>
          </p:cNvCxnSpPr>
          <p:nvPr/>
        </p:nvCxnSpPr>
        <p:spPr>
          <a:xfrm rot="10800000" flipV="1">
            <a:off x="3102429" y="4233675"/>
            <a:ext cx="2786742" cy="303493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88B501B-446C-4DDB-989B-BBB28DE0389B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rot="16200000" flipH="1">
            <a:off x="6377287" y="4621206"/>
            <a:ext cx="504226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2785315-0E81-4794-A7E0-8987771B9D8F}"/>
              </a:ext>
            </a:extLst>
          </p:cNvPr>
          <p:cNvSpPr/>
          <p:nvPr/>
        </p:nvSpPr>
        <p:spPr>
          <a:xfrm>
            <a:off x="6117770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76198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90D4-8D41-4433-93C5-F7ADFF31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Idea</a:t>
            </a:r>
            <a:r>
              <a:rPr lang="en-SG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129-16F4-4B4A-B406-DCE8B3DD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Here's one thing you can always try out when you're stuck: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E82B-3DEF-4A1D-AA0E-6058D3899D00}"/>
              </a:ext>
            </a:extLst>
          </p:cNvPr>
          <p:cNvSpPr txBox="1"/>
          <p:nvPr/>
        </p:nvSpPr>
        <p:spPr>
          <a:xfrm>
            <a:off x="1536258" y="3429000"/>
            <a:ext cx="911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i="1" dirty="0">
                <a:latin typeface="+mj-lt"/>
              </a:rPr>
              <a:t>"What if they were in sorted order?"</a:t>
            </a:r>
          </a:p>
        </p:txBody>
      </p:sp>
    </p:spTree>
    <p:extLst>
      <p:ext uri="{BB962C8B-B14F-4D97-AF65-F5344CB8AC3E}">
        <p14:creationId xmlns:p14="http://schemas.microsoft.com/office/powerpoint/2010/main" val="1920036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6CC0-1C31-4BA5-81DA-A868E690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Sorted</a:t>
            </a:r>
            <a:r>
              <a:rPr lang="en-SG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216A3-2C00-40A2-A779-A28A10DD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870851" cy="4023360"/>
          </a:xfrm>
        </p:spPr>
        <p:txBody>
          <a:bodyPr/>
          <a:lstStyle/>
          <a:p>
            <a:pPr algn="just"/>
            <a:r>
              <a:rPr lang="en-SG" dirty="0"/>
              <a:t>Suppose we have the assumption that the sleeping cats are sorted in ascending order.</a:t>
            </a:r>
          </a:p>
          <a:p>
            <a:pPr algn="just"/>
            <a:r>
              <a:rPr lang="en-SG" dirty="0"/>
              <a:t>How fast can we perform the TRANSMIT query now?</a:t>
            </a:r>
          </a:p>
          <a:p>
            <a:pPr lvl="1" algn="just"/>
            <a:r>
              <a:rPr lang="en-SG" dirty="0"/>
              <a:t>Can we do better than O(</a:t>
            </a:r>
            <a:r>
              <a:rPr lang="en-SG" b="1" dirty="0"/>
              <a:t>C</a:t>
            </a:r>
            <a:r>
              <a:rPr lang="en-SG" dirty="0"/>
              <a:t>)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7DB48-454F-4EF1-A444-B4ADFF42AD6B}"/>
              </a:ext>
            </a:extLst>
          </p:cNvPr>
          <p:cNvSpPr txBox="1"/>
          <p:nvPr/>
        </p:nvSpPr>
        <p:spPr>
          <a:xfrm>
            <a:off x="2372063" y="4484451"/>
            <a:ext cx="7447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TRANSMIT 52 150</a:t>
            </a:r>
          </a:p>
          <a:p>
            <a:r>
              <a:rPr lang="en-SG" sz="2400" dirty="0" err="1"/>
              <a:t>SleepingCats</a:t>
            </a:r>
            <a:r>
              <a:rPr lang="en-SG" sz="2400" dirty="0"/>
              <a:t> = [5, 8, 11, 25, 44, 91, 112, 145, 200, 495]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D67EB-096E-4A83-A02F-116D24B2AB3B}"/>
              </a:ext>
            </a:extLst>
          </p:cNvPr>
          <p:cNvSpPr/>
          <p:nvPr/>
        </p:nvSpPr>
        <p:spPr>
          <a:xfrm>
            <a:off x="6559504" y="4901682"/>
            <a:ext cx="1777101" cy="41376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BBEB5-FBC1-4ED8-984A-429DC88D19F8}"/>
              </a:ext>
            </a:extLst>
          </p:cNvPr>
          <p:cNvSpPr txBox="1"/>
          <p:nvPr/>
        </p:nvSpPr>
        <p:spPr>
          <a:xfrm>
            <a:off x="6530320" y="5332569"/>
            <a:ext cx="185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+mj-lt"/>
              </a:rPr>
              <a:t>Cats we're looking for</a:t>
            </a:r>
          </a:p>
        </p:txBody>
      </p:sp>
    </p:spTree>
    <p:extLst>
      <p:ext uri="{BB962C8B-B14F-4D97-AF65-F5344CB8AC3E}">
        <p14:creationId xmlns:p14="http://schemas.microsoft.com/office/powerpoint/2010/main" val="1076266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1BDA-4BF0-456F-9A8F-13B1D153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Binary Search</a:t>
            </a:r>
            <a:r>
              <a:rPr lang="en-SG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2048-89C5-4A01-8525-8D99E2BA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2352813"/>
          </a:xfrm>
        </p:spPr>
        <p:txBody>
          <a:bodyPr>
            <a:normAutofit/>
          </a:bodyPr>
          <a:lstStyle/>
          <a:p>
            <a:r>
              <a:rPr lang="en-SG" dirty="0"/>
              <a:t>Using Binary Search, we can find the cats we're looking for in O(log </a:t>
            </a:r>
            <a:r>
              <a:rPr lang="en-SG" b="1" dirty="0"/>
              <a:t>C</a:t>
            </a:r>
            <a:r>
              <a:rPr lang="en-SG" dirty="0"/>
              <a:t>) time!</a:t>
            </a:r>
          </a:p>
          <a:p>
            <a:r>
              <a:rPr lang="en-SG" dirty="0"/>
              <a:t>Specifically, given an operation TRANSMIT [x][y], we can use Binary Search to look for the smallest sleeping cat ≥ [x]</a:t>
            </a:r>
          </a:p>
          <a:p>
            <a:pPr lvl="1"/>
            <a:r>
              <a:rPr lang="en-SG" dirty="0"/>
              <a:t>In other words, the "next largest" sleeping cat from [x].</a:t>
            </a:r>
          </a:p>
          <a:p>
            <a:r>
              <a:rPr lang="en-SG" dirty="0"/>
              <a:t>If the cat we found is between greater than [y], then the answer is "YES". Otherwise, the answer is "NO".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F01C4-63DB-4AE1-AC1B-E92054E44999}"/>
              </a:ext>
            </a:extLst>
          </p:cNvPr>
          <p:cNvSpPr txBox="1"/>
          <p:nvPr/>
        </p:nvSpPr>
        <p:spPr>
          <a:xfrm>
            <a:off x="2372063" y="5019472"/>
            <a:ext cx="7447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TRANSMIT 52 150</a:t>
            </a:r>
          </a:p>
          <a:p>
            <a:r>
              <a:rPr lang="en-SG" sz="2400" dirty="0" err="1"/>
              <a:t>SleepingCats</a:t>
            </a:r>
            <a:r>
              <a:rPr lang="en-SG" sz="2400" dirty="0"/>
              <a:t> = [5, 8, 11, 25, 44, 91, 112, 145, 200, 495]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BDA4-4903-40B3-A725-E3CDF25E7468}"/>
              </a:ext>
            </a:extLst>
          </p:cNvPr>
          <p:cNvSpPr txBox="1"/>
          <p:nvPr/>
        </p:nvSpPr>
        <p:spPr>
          <a:xfrm>
            <a:off x="9248407" y="4542415"/>
            <a:ext cx="1928348" cy="646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Use Binary Search </a:t>
            </a:r>
          </a:p>
          <a:p>
            <a:pPr algn="ctr"/>
            <a:r>
              <a:rPr lang="en-SG" dirty="0"/>
              <a:t>to find this value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DCCEB7-B2A7-4C2D-BA47-2413790593D8}"/>
              </a:ext>
            </a:extLst>
          </p:cNvPr>
          <p:cNvCxnSpPr>
            <a:cxnSpLocks/>
            <a:stCxn id="6" idx="1"/>
            <a:endCxn id="11" idx="0"/>
          </p:cNvCxnSpPr>
          <p:nvPr/>
        </p:nvCxnSpPr>
        <p:spPr>
          <a:xfrm rot="10800000" flipV="1">
            <a:off x="6767119" y="4865581"/>
            <a:ext cx="2481288" cy="549932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33DAD-7EB6-49B2-9E90-4A40ECE5C1E3}"/>
              </a:ext>
            </a:extLst>
          </p:cNvPr>
          <p:cNvSpPr/>
          <p:nvPr/>
        </p:nvSpPr>
        <p:spPr>
          <a:xfrm>
            <a:off x="6549777" y="5415513"/>
            <a:ext cx="434684" cy="4349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9288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36AC-9A6A-4F36-83EE-194502D5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E960-DF16-4BE0-993B-7F4A8157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We've found a way to perform the TRANSMIT operation in O(log </a:t>
            </a:r>
            <a:r>
              <a:rPr lang="en-SG" b="1" dirty="0"/>
              <a:t>C</a:t>
            </a:r>
            <a:r>
              <a:rPr lang="en-SG" dirty="0"/>
              <a:t>) time.</a:t>
            </a:r>
          </a:p>
          <a:p>
            <a:r>
              <a:rPr lang="en-SG" dirty="0"/>
              <a:t>So all we have to do is ensure the </a:t>
            </a:r>
            <a:r>
              <a:rPr lang="en-SG" dirty="0" err="1"/>
              <a:t>ArrayList</a:t>
            </a:r>
            <a:r>
              <a:rPr lang="en-SG" dirty="0"/>
              <a:t> of cats is in sorted order at all times!</a:t>
            </a:r>
          </a:p>
          <a:p>
            <a:endParaRPr lang="en-SG" dirty="0"/>
          </a:p>
          <a:p>
            <a:r>
              <a:rPr lang="en-SG" dirty="0"/>
              <a:t>...Right?</a:t>
            </a:r>
          </a:p>
        </p:txBody>
      </p:sp>
    </p:spTree>
    <p:extLst>
      <p:ext uri="{BB962C8B-B14F-4D97-AF65-F5344CB8AC3E}">
        <p14:creationId xmlns:p14="http://schemas.microsoft.com/office/powerpoint/2010/main" val="2335466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5CEB-605D-498E-8F14-0DB5CCA2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B4BE71-B471-4F58-B39D-9F5C5143C78C}"/>
              </a:ext>
            </a:extLst>
          </p:cNvPr>
          <p:cNvSpPr/>
          <p:nvPr/>
        </p:nvSpPr>
        <p:spPr>
          <a:xfrm>
            <a:off x="6760724" y="1864403"/>
            <a:ext cx="4708187" cy="3583085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long does it take to ensure the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ArrayList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sleeping cats remain in sorted order after a SLEEP or WAKE operation?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200" i="1" dirty="0">
                <a:solidFill>
                  <a:sysClr val="windowText" lastClr="000000"/>
                </a:solidFill>
                <a:latin typeface="Tw Cen MT" panose="020B0602020104020603"/>
              </a:rPr>
              <a:t>Note: Without any other data structures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O(1)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O(log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O(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C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log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C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)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439A5-4D22-4E3E-A402-B479AEFEEBD1}"/>
              </a:ext>
            </a:extLst>
          </p:cNvPr>
          <p:cNvSpPr txBox="1"/>
          <p:nvPr/>
        </p:nvSpPr>
        <p:spPr>
          <a:xfrm>
            <a:off x="1326204" y="2339525"/>
            <a:ext cx="392673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1000000 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SLEEP 852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SLEEP 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WAKE 852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SLEEP 9001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51009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5CEB-605D-498E-8F14-0DB5CCA2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0A3F-0E6F-4691-9782-AD90B78A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4370368"/>
            <a:ext cx="5493404" cy="1938992"/>
          </a:xfrm>
        </p:spPr>
        <p:txBody>
          <a:bodyPr>
            <a:normAutofit/>
          </a:bodyPr>
          <a:lstStyle/>
          <a:p>
            <a:r>
              <a:rPr lang="en-SG" dirty="0"/>
              <a:t>This can be done by inserting/removing at the appropriate indexes in the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r>
              <a:rPr lang="en-SG" dirty="0"/>
              <a:t>Inserting and removing from an arbitrary index of an </a:t>
            </a:r>
            <a:r>
              <a:rPr lang="en-SG" dirty="0" err="1"/>
              <a:t>ArrayList</a:t>
            </a:r>
            <a:r>
              <a:rPr lang="en-SG" dirty="0"/>
              <a:t> takes O(</a:t>
            </a:r>
            <a:r>
              <a:rPr lang="en-SG" b="1" dirty="0"/>
              <a:t>C</a:t>
            </a:r>
            <a:r>
              <a:rPr lang="en-SG" dirty="0"/>
              <a:t>) time in the worst case!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9440A4-0D56-4769-BCF6-1A736F5C0A8D}"/>
              </a:ext>
            </a:extLst>
          </p:cNvPr>
          <p:cNvSpPr/>
          <p:nvPr/>
        </p:nvSpPr>
        <p:spPr>
          <a:xfrm>
            <a:off x="6760724" y="1864403"/>
            <a:ext cx="4708187" cy="3583085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How long does it take to ensure the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ArrayList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sleeping cats remain in sorted order after a SLEEP or WAKE operation?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200" i="1" dirty="0">
                <a:solidFill>
                  <a:sysClr val="windowText" lastClr="000000"/>
                </a:solidFill>
                <a:latin typeface="Tw Cen MT" panose="020B0602020104020603"/>
              </a:rPr>
              <a:t>Note: Without any other data structures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O(1)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O(log 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O(</a:t>
            </a:r>
            <a:r>
              <a:rPr kumimoji="0" lang="en-SG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O(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C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 log </a:t>
            </a:r>
            <a:r>
              <a:rPr lang="en-SG" sz="2200" b="1" dirty="0">
                <a:solidFill>
                  <a:sysClr val="windowText" lastClr="000000"/>
                </a:solidFill>
                <a:latin typeface="Tw Cen MT" panose="020B0602020104020603"/>
              </a:rPr>
              <a:t>C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)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04E5E-A59E-407C-AB76-D8DC02814252}"/>
              </a:ext>
            </a:extLst>
          </p:cNvPr>
          <p:cNvSpPr txBox="1"/>
          <p:nvPr/>
        </p:nvSpPr>
        <p:spPr>
          <a:xfrm>
            <a:off x="1326204" y="2339525"/>
            <a:ext cx="392673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1000000 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SLEEP 852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SLEEP 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WAKE 852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SLEEP 9001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80A088-74F4-4766-B706-6FC4846FA834}"/>
              </a:ext>
            </a:extLst>
          </p:cNvPr>
          <p:cNvSpPr/>
          <p:nvPr/>
        </p:nvSpPr>
        <p:spPr>
          <a:xfrm>
            <a:off x="6889321" y="4649818"/>
            <a:ext cx="3470636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4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FFFE-5F52-4314-A7C6-25A58415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It's </a:t>
            </a:r>
            <a:r>
              <a:rPr lang="en-SG" b="1" dirty="0">
                <a:solidFill>
                  <a:schemeClr val="accent1"/>
                </a:solidFill>
              </a:rPr>
              <a:t>slow</a:t>
            </a:r>
            <a:r>
              <a:rPr lang="en-SG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26FB-A21E-47A6-9417-368D36A2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So, we probably can't do this outright with an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r>
              <a:rPr lang="en-SG" dirty="0"/>
              <a:t>However, we now know that we can solve the problem if we can find a data structure that supports these operations:</a:t>
            </a:r>
          </a:p>
          <a:p>
            <a:pPr lvl="1"/>
            <a:r>
              <a:rPr lang="en-SG" dirty="0"/>
              <a:t>Insert an element</a:t>
            </a:r>
          </a:p>
          <a:p>
            <a:pPr lvl="1"/>
            <a:r>
              <a:rPr lang="en-SG" dirty="0"/>
              <a:t>Remove an element</a:t>
            </a:r>
          </a:p>
          <a:p>
            <a:pPr lvl="1"/>
            <a:r>
              <a:rPr lang="en-SG" dirty="0"/>
              <a:t>Given [x], find the "next largest" element in the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1989941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5DE-30AC-4979-A417-508BEEFA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E2AF-C106-48F4-8DA8-7AD35A701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425310" cy="4023360"/>
          </a:xfrm>
        </p:spPr>
        <p:txBody>
          <a:bodyPr/>
          <a:lstStyle/>
          <a:p>
            <a:r>
              <a:rPr lang="en-SG" dirty="0"/>
              <a:t>Insert an element</a:t>
            </a:r>
          </a:p>
          <a:p>
            <a:r>
              <a:rPr lang="en-SG" dirty="0"/>
              <a:t>Remove an element</a:t>
            </a:r>
          </a:p>
          <a:p>
            <a:r>
              <a:rPr lang="en-SG" dirty="0"/>
              <a:t>Given [x], find the "next largest" element in the data structure.</a:t>
            </a:r>
          </a:p>
          <a:p>
            <a:endParaRPr lang="en-S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A92E20-974E-4555-8274-35AE5DB25BBF}"/>
              </a:ext>
            </a:extLst>
          </p:cNvPr>
          <p:cNvSpPr/>
          <p:nvPr/>
        </p:nvSpPr>
        <p:spPr>
          <a:xfrm>
            <a:off x="7422205" y="2084832"/>
            <a:ext cx="3910518" cy="3278221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Which data structure is the most appropriate to support these operations?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LinkedList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tack/Queue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TreeSet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/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TreeMap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HashSet/HashMap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Adjacency List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638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15DE-30AC-4979-A417-508BEEFA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E2AF-C106-48F4-8DA8-7AD35A701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425310" cy="4023360"/>
          </a:xfrm>
        </p:spPr>
        <p:txBody>
          <a:bodyPr/>
          <a:lstStyle/>
          <a:p>
            <a:r>
              <a:rPr lang="en-SG" dirty="0"/>
              <a:t>Insert an element</a:t>
            </a:r>
          </a:p>
          <a:p>
            <a:r>
              <a:rPr lang="en-SG" dirty="0"/>
              <a:t>Remove an element</a:t>
            </a:r>
          </a:p>
          <a:p>
            <a:r>
              <a:rPr lang="en-SG" dirty="0"/>
              <a:t>Given [x], find the "next largest" element in the data structure.</a:t>
            </a:r>
          </a:p>
          <a:p>
            <a:endParaRPr lang="en-S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A92E20-974E-4555-8274-35AE5DB25BBF}"/>
              </a:ext>
            </a:extLst>
          </p:cNvPr>
          <p:cNvSpPr/>
          <p:nvPr/>
        </p:nvSpPr>
        <p:spPr>
          <a:xfrm>
            <a:off x="7422205" y="2084832"/>
            <a:ext cx="3910518" cy="3278221"/>
          </a:xfrm>
          <a:prstGeom prst="roundRect">
            <a:avLst>
              <a:gd name="adj" fmla="val 715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Which data structure is the most appropriate to support these operations?</a:t>
            </a:r>
            <a:endParaRPr kumimoji="0" lang="en-SG" sz="22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LinkedList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</a:t>
            </a: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tack/Queue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TreeSet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/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TreeMap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HashSet/HashMap</a:t>
            </a:r>
            <a:endParaRPr kumimoji="0" lang="en-SG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SG" sz="2200" dirty="0">
                <a:solidFill>
                  <a:sysClr val="windowText" lastClr="000000"/>
                </a:solidFill>
                <a:latin typeface="Tw Cen MT" panose="020B0602020104020603"/>
              </a:rPr>
              <a:t>Adjacency List</a:t>
            </a:r>
            <a:endParaRPr kumimoji="0" lang="en-SG" sz="2200" b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95803-7CF2-4569-AA3D-D5E382F58ADA}"/>
              </a:ext>
            </a:extLst>
          </p:cNvPr>
          <p:cNvSpPr/>
          <p:nvPr/>
        </p:nvSpPr>
        <p:spPr>
          <a:xfrm>
            <a:off x="7521618" y="4202346"/>
            <a:ext cx="3470636" cy="3793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27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8283-3AEB-41A7-AD67-B0AD759C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</a:t>
            </a:r>
            <a:r>
              <a:rPr lang="en-SG" b="1" dirty="0" err="1">
                <a:solidFill>
                  <a:schemeClr val="accent1"/>
                </a:solidFill>
              </a:rPr>
              <a:t>TreeSet</a:t>
            </a:r>
            <a:r>
              <a:rPr lang="en-SG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3322-FE1C-4E94-A106-A78A03A0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 </a:t>
            </a:r>
            <a:r>
              <a:rPr lang="en-SG" dirty="0" err="1"/>
              <a:t>TreeSet</a:t>
            </a:r>
            <a:r>
              <a:rPr lang="en-SG" dirty="0"/>
              <a:t> supports all of these operations!</a:t>
            </a:r>
          </a:p>
          <a:p>
            <a:r>
              <a:rPr lang="en-SG" dirty="0"/>
              <a:t>So, we'll use a </a:t>
            </a:r>
            <a:r>
              <a:rPr lang="en-SG" dirty="0" err="1"/>
              <a:t>TreeSet</a:t>
            </a:r>
            <a:r>
              <a:rPr lang="en-SG" dirty="0"/>
              <a:t> to store the sleeping cats. </a:t>
            </a:r>
          </a:p>
          <a:p>
            <a:r>
              <a:rPr lang="en-SG" dirty="0"/>
              <a:t>Let's take a look at the operations.</a:t>
            </a:r>
          </a:p>
        </p:txBody>
      </p:sp>
    </p:spTree>
    <p:extLst>
      <p:ext uri="{BB962C8B-B14F-4D97-AF65-F5344CB8AC3E}">
        <p14:creationId xmlns:p14="http://schemas.microsoft.com/office/powerpoint/2010/main" val="427016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A4379-B028-4F50-AE24-121024D9B472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E2C89E-2EFE-47E3-9D4C-57618C78117B}"/>
              </a:ext>
            </a:extLst>
          </p:cNvPr>
          <p:cNvSpPr/>
          <p:nvPr/>
        </p:nvSpPr>
        <p:spPr>
          <a:xfrm>
            <a:off x="6117771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D6C02-8CA4-4079-B373-F6A22D26E1F0}"/>
              </a:ext>
            </a:extLst>
          </p:cNvPr>
          <p:cNvSpPr/>
          <p:nvPr/>
        </p:nvSpPr>
        <p:spPr>
          <a:xfrm>
            <a:off x="7217228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C4099-F053-4008-B1BA-11EEDABDA3FD}"/>
              </a:ext>
            </a:extLst>
          </p:cNvPr>
          <p:cNvSpPr/>
          <p:nvPr/>
        </p:nvSpPr>
        <p:spPr>
          <a:xfrm>
            <a:off x="7293427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D946E-F1A9-4B12-AFB9-E7012296FC82}"/>
              </a:ext>
            </a:extLst>
          </p:cNvPr>
          <p:cNvSpPr/>
          <p:nvPr/>
        </p:nvSpPr>
        <p:spPr>
          <a:xfrm>
            <a:off x="8469085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90827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A804-F547-4B71-8B2D-3E3DC577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B92E-021E-46A5-82D0-7F059518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Store the sleeping cats in a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  <a:p>
            <a:r>
              <a:rPr lang="en-SG" dirty="0"/>
              <a:t>SLEEP [x]</a:t>
            </a:r>
          </a:p>
          <a:p>
            <a:pPr lvl="1"/>
            <a:r>
              <a:rPr lang="en-SG" dirty="0"/>
              <a:t>Insert [x] into the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  <a:p>
            <a:r>
              <a:rPr lang="en-SG" dirty="0"/>
              <a:t>WAKE [x]</a:t>
            </a:r>
          </a:p>
          <a:p>
            <a:pPr lvl="1"/>
            <a:r>
              <a:rPr lang="en-SG" dirty="0"/>
              <a:t>Remove [x] from the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  <a:p>
            <a:r>
              <a:rPr lang="en-SG" dirty="0"/>
              <a:t>TRANSMIT [x] [y]</a:t>
            </a:r>
          </a:p>
          <a:p>
            <a:pPr lvl="1"/>
            <a:r>
              <a:rPr lang="en-SG" dirty="0"/>
              <a:t>Find the "next largest" cat from [x] using </a:t>
            </a:r>
            <a:r>
              <a:rPr lang="en-SG" sz="1800" b="1" dirty="0" err="1">
                <a:latin typeface="Consolas" panose="020B0609020204030204" pitchFamily="49" charset="0"/>
              </a:rPr>
              <a:t>treeSet.ceiling</a:t>
            </a:r>
            <a:r>
              <a:rPr lang="en-SG" sz="1800" b="1" dirty="0">
                <a:latin typeface="Consolas" panose="020B0609020204030204" pitchFamily="49" charset="0"/>
              </a:rPr>
              <a:t>([x])</a:t>
            </a:r>
            <a:r>
              <a:rPr lang="en-SG" dirty="0"/>
              <a:t>.</a:t>
            </a:r>
          </a:p>
          <a:p>
            <a:pPr lvl="1"/>
            <a:r>
              <a:rPr lang="en-SG" dirty="0"/>
              <a:t>Print "YES" if that cat is greater than [y], "NO" otherwise.</a:t>
            </a:r>
          </a:p>
        </p:txBody>
      </p:sp>
    </p:spTree>
    <p:extLst>
      <p:ext uri="{BB962C8B-B14F-4D97-AF65-F5344CB8AC3E}">
        <p14:creationId xmlns:p14="http://schemas.microsoft.com/office/powerpoint/2010/main" val="2375197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A804-F547-4B71-8B2D-3E3DC577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B92E-021E-46A5-82D0-7F059518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 </a:t>
            </a:r>
            <a:r>
              <a:rPr lang="en-SG" b="1" dirty="0"/>
              <a:t>C</a:t>
            </a:r>
            <a:r>
              <a:rPr lang="en-SG" dirty="0"/>
              <a:t> be the number of cats in the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SLEEP [x]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Insert [x] into the </a:t>
            </a:r>
            <a:r>
              <a:rPr lang="en-SG" dirty="0" err="1"/>
              <a:t>TreeSet</a:t>
            </a:r>
            <a:r>
              <a:rPr lang="en-SG" dirty="0"/>
              <a:t>.	O(log </a:t>
            </a:r>
            <a:r>
              <a:rPr lang="en-SG" b="1" dirty="0"/>
              <a:t>C</a:t>
            </a:r>
            <a:r>
              <a:rPr lang="en-SG" dirty="0"/>
              <a:t>)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WAKE [x]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Remove [x] from the </a:t>
            </a:r>
            <a:r>
              <a:rPr lang="en-SG" dirty="0" err="1"/>
              <a:t>TreeSet</a:t>
            </a:r>
            <a:r>
              <a:rPr lang="en-SG" dirty="0"/>
              <a:t>.	O(log </a:t>
            </a:r>
            <a:r>
              <a:rPr lang="en-SG" b="1" dirty="0"/>
              <a:t>C</a:t>
            </a:r>
            <a:r>
              <a:rPr lang="en-SG" dirty="0"/>
              <a:t>)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TRANSMIT [x] [y]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Find the "next largest" cat from [x] using </a:t>
            </a:r>
            <a:r>
              <a:rPr lang="en-SG" sz="1800" b="1" dirty="0" err="1">
                <a:latin typeface="Consolas" panose="020B0609020204030204" pitchFamily="49" charset="0"/>
              </a:rPr>
              <a:t>treeSet.ceiling</a:t>
            </a:r>
            <a:r>
              <a:rPr lang="en-SG" sz="1800" b="1" dirty="0">
                <a:latin typeface="Consolas" panose="020B0609020204030204" pitchFamily="49" charset="0"/>
              </a:rPr>
              <a:t>([x])</a:t>
            </a:r>
            <a:r>
              <a:rPr lang="en-SG" dirty="0"/>
              <a:t>.	O(log </a:t>
            </a:r>
            <a:r>
              <a:rPr lang="en-SG" b="1" dirty="0"/>
              <a:t>C</a:t>
            </a:r>
            <a:r>
              <a:rPr lang="en-SG" dirty="0"/>
              <a:t>)</a:t>
            </a:r>
          </a:p>
          <a:p>
            <a:pPr lvl="1">
              <a:tabLst>
                <a:tab pos="7889875" algn="l"/>
              </a:tabLst>
            </a:pPr>
            <a:r>
              <a:rPr lang="en-SG" dirty="0"/>
              <a:t>Print "YES" if that cat is greater than [y], "NO" otherwise.</a:t>
            </a:r>
          </a:p>
          <a:p>
            <a:pPr>
              <a:tabLst>
                <a:tab pos="7889875" algn="l"/>
              </a:tabLst>
            </a:pPr>
            <a:r>
              <a:rPr lang="en-SG" dirty="0"/>
              <a:t>That's O(log </a:t>
            </a:r>
            <a:r>
              <a:rPr lang="en-SG" b="1" dirty="0"/>
              <a:t>C</a:t>
            </a:r>
            <a:r>
              <a:rPr lang="en-SG" dirty="0"/>
              <a:t>) per operation.</a:t>
            </a:r>
          </a:p>
        </p:txBody>
      </p:sp>
    </p:spTree>
    <p:extLst>
      <p:ext uri="{BB962C8B-B14F-4D97-AF65-F5344CB8AC3E}">
        <p14:creationId xmlns:p14="http://schemas.microsoft.com/office/powerpoint/2010/main" val="1099038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B85E-05B3-44F9-BFFA-D051B4FF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37E6-7E34-4EEA-805A-366EA3517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With at most </a:t>
            </a:r>
            <a:r>
              <a:rPr lang="en-SG" b="1" dirty="0"/>
              <a:t>Q</a:t>
            </a:r>
            <a:r>
              <a:rPr lang="en-SG" dirty="0"/>
              <a:t> sleeping cats at any point of time, that's O(log </a:t>
            </a:r>
            <a:r>
              <a:rPr lang="en-SG" b="1" dirty="0"/>
              <a:t>Q</a:t>
            </a:r>
            <a:r>
              <a:rPr lang="en-SG" dirty="0"/>
              <a:t>) per operation.</a:t>
            </a:r>
          </a:p>
          <a:p>
            <a:r>
              <a:rPr lang="en-SG" b="1" dirty="0"/>
              <a:t>Q </a:t>
            </a:r>
            <a:r>
              <a:rPr lang="en-SG" dirty="0"/>
              <a:t>calls to the operations will run in O(</a:t>
            </a:r>
            <a:r>
              <a:rPr lang="en-SG" b="1" dirty="0"/>
              <a:t>Q</a:t>
            </a:r>
            <a:r>
              <a:rPr lang="en-SG" dirty="0"/>
              <a:t> log </a:t>
            </a:r>
            <a:r>
              <a:rPr lang="en-SG" b="1" dirty="0"/>
              <a:t>Q</a:t>
            </a:r>
            <a:r>
              <a:rPr lang="en-SG" dirty="0"/>
              <a:t>)</a:t>
            </a:r>
          </a:p>
          <a:p>
            <a:r>
              <a:rPr lang="en-SG" dirty="0"/>
              <a:t>This is fast enough.</a:t>
            </a:r>
          </a:p>
        </p:txBody>
      </p:sp>
    </p:spTree>
    <p:extLst>
      <p:ext uri="{BB962C8B-B14F-4D97-AF65-F5344CB8AC3E}">
        <p14:creationId xmlns:p14="http://schemas.microsoft.com/office/powerpoint/2010/main" val="1839732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735-39D4-4A45-9F3D-2BCFCD55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Implementation </a:t>
            </a:r>
            <a:r>
              <a:rPr lang="en-SG" b="1" dirty="0">
                <a:solidFill>
                  <a:schemeClr val="accent1"/>
                </a:solidFill>
              </a:rPr>
              <a:t>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EC0E-F10A-4074-A8CE-A3072F987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Do watch out for the case when there is no "next largest" sleeping cat. </a:t>
            </a:r>
            <a:br>
              <a:rPr lang="en-SG" dirty="0"/>
            </a:br>
            <a:r>
              <a:rPr lang="en-SG" dirty="0"/>
              <a:t>(i.e. All sleeping cats are smaller than [x])</a:t>
            </a:r>
          </a:p>
          <a:p>
            <a:pPr lvl="1"/>
            <a:r>
              <a:rPr lang="en-SG" dirty="0"/>
              <a:t>A </a:t>
            </a:r>
            <a:r>
              <a:rPr lang="en-SG" dirty="0" err="1"/>
              <a:t>TreeSet</a:t>
            </a:r>
            <a:r>
              <a:rPr lang="en-SG" dirty="0"/>
              <a:t> will return </a:t>
            </a:r>
            <a:r>
              <a:rPr lang="en-SG" sz="1800" b="1" dirty="0">
                <a:latin typeface="Consolas" panose="020B0609020204030204" pitchFamily="49" charset="0"/>
              </a:rPr>
              <a:t>null</a:t>
            </a:r>
            <a:r>
              <a:rPr lang="en-SG" dirty="0"/>
              <a:t> in such a case.</a:t>
            </a:r>
          </a:p>
          <a:p>
            <a:pPr lvl="1"/>
            <a:r>
              <a:rPr lang="en-SG" dirty="0"/>
              <a:t>Comparing that with an </a:t>
            </a:r>
            <a:r>
              <a:rPr lang="en-SG" sz="1800" b="1" dirty="0">
                <a:latin typeface="Consolas" panose="020B0609020204030204" pitchFamily="49" charset="0"/>
              </a:rPr>
              <a:t>int</a:t>
            </a:r>
            <a:r>
              <a:rPr lang="en-SG" dirty="0"/>
              <a:t> will result in a </a:t>
            </a:r>
            <a:r>
              <a:rPr lang="en-SG" sz="1800" b="1" dirty="0" err="1">
                <a:latin typeface="Consolas" panose="020B0609020204030204" pitchFamily="49" charset="0"/>
              </a:rPr>
              <a:t>NullPointerException</a:t>
            </a:r>
            <a:r>
              <a:rPr lang="en-SG" dirty="0"/>
              <a:t>.</a:t>
            </a:r>
          </a:p>
          <a:p>
            <a:r>
              <a:rPr lang="en-SG" dirty="0"/>
              <a:t>There are two simple ways to deal with this:</a:t>
            </a:r>
          </a:p>
          <a:p>
            <a:pPr lvl="1"/>
            <a:r>
              <a:rPr lang="en-SG" dirty="0"/>
              <a:t>Handle the null case separately.</a:t>
            </a:r>
          </a:p>
          <a:p>
            <a:pPr lvl="1"/>
            <a:r>
              <a:rPr lang="en-SG" dirty="0"/>
              <a:t>Insert a </a:t>
            </a:r>
            <a:r>
              <a:rPr lang="en-SG" b="1" dirty="0"/>
              <a:t>very large</a:t>
            </a:r>
            <a:r>
              <a:rPr lang="en-SG" dirty="0"/>
              <a:t> sentinel sleeping cat before processing any operation so that there will always be a "next largest" sleeping cat.</a:t>
            </a:r>
          </a:p>
        </p:txBody>
      </p:sp>
    </p:spTree>
    <p:extLst>
      <p:ext uri="{BB962C8B-B14F-4D97-AF65-F5344CB8AC3E}">
        <p14:creationId xmlns:p14="http://schemas.microsoft.com/office/powerpoint/2010/main" val="3309635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19861-6C12-49C6-A8D3-A15DD3C97251}"/>
              </a:ext>
            </a:extLst>
          </p:cNvPr>
          <p:cNvSpPr txBox="1"/>
          <p:nvPr/>
        </p:nvSpPr>
        <p:spPr>
          <a:xfrm>
            <a:off x="606355" y="612844"/>
            <a:ext cx="741896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op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op.equals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"SLEEP"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sleepingCats.add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op.equals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"WAKE"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sleepingCats.remove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nextLargest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sleepingCats.ceiling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nextLargest</a:t>
            </a:r>
            <a:r>
              <a:rPr lang="en-SG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== null 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nextLargest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y)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"YES"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"NO"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A4A94-6E2F-400D-AB1A-92E1F21BBED7}"/>
              </a:ext>
            </a:extLst>
          </p:cNvPr>
          <p:cNvSpPr txBox="1"/>
          <p:nvPr/>
        </p:nvSpPr>
        <p:spPr>
          <a:xfrm>
            <a:off x="8674079" y="2042406"/>
            <a:ext cx="3281216" cy="16312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Note that primitive types (</a:t>
            </a:r>
            <a:r>
              <a:rPr lang="en-SG" b="1" dirty="0">
                <a:latin typeface="Consolas" panose="020B0609020204030204" pitchFamily="49" charset="0"/>
              </a:rPr>
              <a:t>int, char, long</a:t>
            </a:r>
            <a:r>
              <a:rPr lang="en-SG" dirty="0">
                <a:latin typeface="Consolas" panose="020B0609020204030204" pitchFamily="49" charset="0"/>
              </a:rPr>
              <a:t>, </a:t>
            </a:r>
            <a:r>
              <a:rPr lang="en-SG" sz="2000" dirty="0"/>
              <a:t>etc.) cannot take the value "</a:t>
            </a:r>
            <a:r>
              <a:rPr lang="en-SG" b="1" dirty="0">
                <a:latin typeface="Consolas" panose="020B0609020204030204" pitchFamily="49" charset="0"/>
              </a:rPr>
              <a:t>null</a:t>
            </a:r>
            <a:r>
              <a:rPr lang="en-SG" sz="2000" dirty="0"/>
              <a:t>". That's why I used the wrapper class "</a:t>
            </a:r>
            <a:r>
              <a:rPr lang="en-SG" b="1" dirty="0">
                <a:latin typeface="Consolas" panose="020B0609020204030204" pitchFamily="49" charset="0"/>
              </a:rPr>
              <a:t>Integer</a:t>
            </a:r>
            <a:r>
              <a:rPr lang="en-SG" sz="2000" dirty="0"/>
              <a:t>" instead.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D40B664-3F88-4D15-B82B-864FC260445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8959143" y="2837076"/>
            <a:ext cx="518999" cy="2192091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B9C0A0B-6521-4A6D-83CB-31105460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242" y="585216"/>
            <a:ext cx="2947481" cy="1499616"/>
          </a:xfrm>
        </p:spPr>
        <p:txBody>
          <a:bodyPr/>
          <a:lstStyle/>
          <a:p>
            <a:pPr algn="r"/>
            <a:r>
              <a:rPr lang="en-SG" dirty="0"/>
              <a:t>NULL case</a:t>
            </a:r>
            <a:endParaRPr lang="en-SG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68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19861-6C12-49C6-A8D3-A15DD3C97251}"/>
              </a:ext>
            </a:extLst>
          </p:cNvPr>
          <p:cNvSpPr txBox="1"/>
          <p:nvPr/>
        </p:nvSpPr>
        <p:spPr>
          <a:xfrm>
            <a:off x="606355" y="1256026"/>
            <a:ext cx="7418964" cy="5324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TreeSet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&lt;Integer&gt;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sleepingCats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TreeSet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SG" sz="20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sleepingCats.add</a:t>
            </a:r>
            <a:r>
              <a:rPr lang="en-SG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Integer.MAX_VALUE</a:t>
            </a:r>
            <a:r>
              <a:rPr lang="en-SG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Within the main loop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 op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op.equals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"SLEEP"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)) {...} 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op.equals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"WAKE"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)) {...} 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SG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sleepingCats.ceiling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(x) &gt; y)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"YES"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"NO"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A4A94-6E2F-400D-AB1A-92E1F21BBED7}"/>
              </a:ext>
            </a:extLst>
          </p:cNvPr>
          <p:cNvSpPr txBox="1"/>
          <p:nvPr/>
        </p:nvSpPr>
        <p:spPr>
          <a:xfrm>
            <a:off x="8751900" y="2183258"/>
            <a:ext cx="3106117" cy="13234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Double-check with the problem constraints to ensure that this sentinel value is actually large enough.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D40B664-3F88-4D15-B82B-864FC260445E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7944520" y="-177182"/>
            <a:ext cx="408159" cy="4312721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8275851-52AA-4D6B-AA7F-6358BF80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241" y="585216"/>
            <a:ext cx="3307404" cy="1499616"/>
          </a:xfrm>
        </p:spPr>
        <p:txBody>
          <a:bodyPr/>
          <a:lstStyle/>
          <a:p>
            <a:pPr algn="r"/>
            <a:r>
              <a:rPr lang="en-SG" dirty="0"/>
              <a:t>Sentinel value</a:t>
            </a:r>
            <a:endParaRPr lang="en-SG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74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82AA-F690-4BDA-9019-C1B8C1B8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32881-A7E2-4054-A500-18D791F8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51" y="2413068"/>
            <a:ext cx="5991498" cy="3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8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18207-C2E0-490C-84D1-3D9D0610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Classphoto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A7FA6-878E-4617-91E8-560BD334B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93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1AFBB9-B687-45EB-9636-9EFDBFA2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Abridged</a:t>
            </a:r>
            <a:r>
              <a:rPr lang="en-SG" dirty="0"/>
              <a:t> 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DB578-A24F-47A9-BBFE-AEEBC24BB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You want to arrange yourself and </a:t>
            </a:r>
            <a:r>
              <a:rPr lang="en-SG" b="1" dirty="0"/>
              <a:t>N</a:t>
            </a:r>
            <a:r>
              <a:rPr lang="en-SG" dirty="0"/>
              <a:t> students in increasing (non-decreasing) height.</a:t>
            </a:r>
          </a:p>
          <a:p>
            <a:pPr lvl="1"/>
            <a:r>
              <a:rPr lang="en-SG" dirty="0"/>
              <a:t>You, </a:t>
            </a:r>
            <a:r>
              <a:rPr lang="en-SG" dirty="0" err="1"/>
              <a:t>Rar</a:t>
            </a:r>
            <a:r>
              <a:rPr lang="en-SG" dirty="0"/>
              <a:t> the Cat, are the shortest with height 0.</a:t>
            </a:r>
          </a:p>
          <a:p>
            <a:r>
              <a:rPr lang="en-SG" dirty="0"/>
              <a:t>The students will come one by one. They will insert themselves into the line of students such that the line remains in non-decreasing order of height.</a:t>
            </a:r>
          </a:p>
          <a:p>
            <a:pPr lvl="1"/>
            <a:r>
              <a:rPr lang="en-SG" dirty="0"/>
              <a:t>If there are multiple possible positions, a student will choose the leftmost position.</a:t>
            </a:r>
          </a:p>
          <a:p>
            <a:r>
              <a:rPr lang="en-SG" dirty="0"/>
              <a:t>When each student joins the line, output the name of the person directly to their left.</a:t>
            </a:r>
          </a:p>
          <a:p>
            <a:r>
              <a:rPr lang="en-SG" dirty="0"/>
              <a:t>After all </a:t>
            </a:r>
            <a:r>
              <a:rPr lang="en-SG" b="1" dirty="0"/>
              <a:t>N</a:t>
            </a:r>
            <a:r>
              <a:rPr lang="en-SG" dirty="0"/>
              <a:t> students have arrived, output the names of all the students in order.</a:t>
            </a:r>
          </a:p>
        </p:txBody>
      </p:sp>
    </p:spTree>
    <p:extLst>
      <p:ext uri="{BB962C8B-B14F-4D97-AF65-F5344CB8AC3E}">
        <p14:creationId xmlns:p14="http://schemas.microsoft.com/office/powerpoint/2010/main" val="2570905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978DF-3604-465E-961D-CFF0C0E80ED5}"/>
              </a:ext>
            </a:extLst>
          </p:cNvPr>
          <p:cNvSpPr txBox="1"/>
          <p:nvPr/>
        </p:nvSpPr>
        <p:spPr>
          <a:xfrm>
            <a:off x="7659281" y="1797784"/>
            <a:ext cx="387086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3" name="Picture 2" descr="Image result for melynx icon">
            <a:extLst>
              <a:ext uri="{FF2B5EF4-FFF2-40B4-BE49-F238E27FC236}">
                <a16:creationId xmlns:a16="http://schemas.microsoft.com/office/drawing/2014/main" id="{EA7798E6-CA3F-4B72-BA29-D7CC84C6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0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82950E-9500-4976-8C0D-630A85C4B729}"/>
              </a:ext>
            </a:extLst>
          </p:cNvPr>
          <p:cNvSpPr/>
          <p:nvPr/>
        </p:nvSpPr>
        <p:spPr>
          <a:xfrm>
            <a:off x="8196941" y="4098258"/>
            <a:ext cx="1480458" cy="270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 these two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109189-B97A-4C5A-B162-4A5C2F58CFC4}"/>
              </a:ext>
            </a:extLst>
          </p:cNvPr>
          <p:cNvCxnSpPr>
            <a:cxnSpLocks/>
            <a:stCxn id="18" idx="1"/>
            <a:endCxn id="26" idx="0"/>
          </p:cNvCxnSpPr>
          <p:nvPr/>
        </p:nvCxnSpPr>
        <p:spPr>
          <a:xfrm rot="10800000" flipV="1">
            <a:off x="7805057" y="4233675"/>
            <a:ext cx="391885" cy="303493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88B501B-446C-4DDB-989B-BBB28DE0389B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8685057" y="4621206"/>
            <a:ext cx="504226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A4379-B028-4F50-AE24-121024D9B472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E2C89E-2EFE-47E3-9D4C-57618C78117B}"/>
              </a:ext>
            </a:extLst>
          </p:cNvPr>
          <p:cNvSpPr/>
          <p:nvPr/>
        </p:nvSpPr>
        <p:spPr>
          <a:xfrm>
            <a:off x="6117771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D6C02-8CA4-4079-B373-F6A22D26E1F0}"/>
              </a:ext>
            </a:extLst>
          </p:cNvPr>
          <p:cNvSpPr/>
          <p:nvPr/>
        </p:nvSpPr>
        <p:spPr>
          <a:xfrm>
            <a:off x="7217228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C4099-F053-4008-B1BA-11EEDABDA3FD}"/>
              </a:ext>
            </a:extLst>
          </p:cNvPr>
          <p:cNvSpPr/>
          <p:nvPr/>
        </p:nvSpPr>
        <p:spPr>
          <a:xfrm>
            <a:off x="7293427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D946E-F1A9-4B12-AFB9-E7012296FC82}"/>
              </a:ext>
            </a:extLst>
          </p:cNvPr>
          <p:cNvSpPr/>
          <p:nvPr/>
        </p:nvSpPr>
        <p:spPr>
          <a:xfrm>
            <a:off x="8469085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2455407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1CF2-17A2-4616-BD40-BF38E15A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747" y="5016137"/>
            <a:ext cx="6128816" cy="1293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None/>
            </a:pPr>
            <a:r>
              <a:rPr lang="en-SG" sz="2800" b="1" dirty="0"/>
              <a:t>Steven</a:t>
            </a:r>
            <a:br>
              <a:rPr lang="en-SG" sz="2800" dirty="0"/>
            </a:br>
            <a:r>
              <a:rPr lang="en-SG" sz="2800" dirty="0"/>
              <a:t>Height =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A2B85-EF21-455F-9E3C-141C251DD24C}"/>
              </a:ext>
            </a:extLst>
          </p:cNvPr>
          <p:cNvSpPr txBox="1"/>
          <p:nvPr/>
        </p:nvSpPr>
        <p:spPr>
          <a:xfrm>
            <a:off x="7659281" y="1797784"/>
            <a:ext cx="387086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" name="Picture 2" descr="Image result for melynx icon">
            <a:extLst>
              <a:ext uri="{FF2B5EF4-FFF2-40B4-BE49-F238E27FC236}">
                <a16:creationId xmlns:a16="http://schemas.microsoft.com/office/drawing/2014/main" id="{6AFC2D0C-A47F-40A6-B1DE-F6A34444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095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1CF2-17A2-4616-BD40-BF38E15A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747" y="5016137"/>
            <a:ext cx="6128816" cy="1293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None/>
            </a:pPr>
            <a:r>
              <a:rPr lang="en-SG" sz="2800" b="1" dirty="0"/>
              <a:t>Steven</a:t>
            </a:r>
            <a:br>
              <a:rPr lang="en-SG" sz="2800" dirty="0"/>
            </a:br>
            <a:r>
              <a:rPr lang="en-SG" sz="2800" dirty="0"/>
              <a:t>Height =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233953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248529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A2B85-EF21-455F-9E3C-141C251DD24C}"/>
              </a:ext>
            </a:extLst>
          </p:cNvPr>
          <p:cNvSpPr txBox="1"/>
          <p:nvPr/>
        </p:nvSpPr>
        <p:spPr>
          <a:xfrm>
            <a:off x="7659281" y="1797784"/>
            <a:ext cx="387086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" name="Picture 2" descr="Image result for melynx icon">
            <a:extLst>
              <a:ext uri="{FF2B5EF4-FFF2-40B4-BE49-F238E27FC236}">
                <a16:creationId xmlns:a16="http://schemas.microsoft.com/office/drawing/2014/main" id="{6AFC2D0C-A47F-40A6-B1DE-F6A34444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858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1CF2-17A2-4616-BD40-BF38E15A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747" y="5016137"/>
            <a:ext cx="6128816" cy="12932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None/>
            </a:pPr>
            <a:r>
              <a:rPr lang="en-SG" sz="2800" b="1" dirty="0"/>
              <a:t>Gary</a:t>
            </a:r>
            <a:br>
              <a:rPr lang="en-SG" sz="2800" dirty="0"/>
            </a:br>
            <a:r>
              <a:rPr lang="en-SG" sz="2800" dirty="0"/>
              <a:t>Height =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233953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248529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A2B85-EF21-455F-9E3C-141C251DD24C}"/>
              </a:ext>
            </a:extLst>
          </p:cNvPr>
          <p:cNvSpPr txBox="1"/>
          <p:nvPr/>
        </p:nvSpPr>
        <p:spPr>
          <a:xfrm>
            <a:off x="7659281" y="1797784"/>
            <a:ext cx="387086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" name="Picture 2" descr="Image result for melynx icon">
            <a:extLst>
              <a:ext uri="{FF2B5EF4-FFF2-40B4-BE49-F238E27FC236}">
                <a16:creationId xmlns:a16="http://schemas.microsoft.com/office/drawing/2014/main" id="{6AFC2D0C-A47F-40A6-B1DE-F6A34444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70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70388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SG" sz="2800" b="1" dirty="0"/>
              <a:t>Gary</a:t>
            </a:r>
            <a:br>
              <a:rPr lang="en-SG" sz="2800" dirty="0"/>
            </a:br>
            <a:r>
              <a:rPr lang="en-SG" sz="2800" dirty="0"/>
              <a:t>Height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5B8E1-64E4-4BFC-99B8-5FDD5D3144BF}"/>
              </a:ext>
            </a:extLst>
          </p:cNvPr>
          <p:cNvSpPr txBox="1"/>
          <p:nvPr/>
        </p:nvSpPr>
        <p:spPr>
          <a:xfrm>
            <a:off x="7659281" y="1797784"/>
            <a:ext cx="387086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5" name="Picture 2" descr="Image result for melynx icon">
            <a:extLst>
              <a:ext uri="{FF2B5EF4-FFF2-40B4-BE49-F238E27FC236}">
                <a16:creationId xmlns:a16="http://schemas.microsoft.com/office/drawing/2014/main" id="{63EB1F22-0B16-4DA6-A164-A3C43ECB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51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70388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None/>
            </a:pPr>
            <a:r>
              <a:rPr lang="en-SG" sz="2800" b="1" dirty="0"/>
              <a:t>Panda</a:t>
            </a:r>
            <a:br>
              <a:rPr lang="en-SG" sz="2800" dirty="0"/>
            </a:br>
            <a:r>
              <a:rPr lang="en-SG" sz="2800" dirty="0"/>
              <a:t>Height =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5B8E1-64E4-4BFC-99B8-5FDD5D3144BF}"/>
              </a:ext>
            </a:extLst>
          </p:cNvPr>
          <p:cNvSpPr txBox="1"/>
          <p:nvPr/>
        </p:nvSpPr>
        <p:spPr>
          <a:xfrm>
            <a:off x="7659281" y="1797784"/>
            <a:ext cx="387086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5" name="Picture 2" descr="Image result for melynx icon">
            <a:extLst>
              <a:ext uri="{FF2B5EF4-FFF2-40B4-BE49-F238E27FC236}">
                <a16:creationId xmlns:a16="http://schemas.microsoft.com/office/drawing/2014/main" id="{63EB1F22-0B16-4DA6-A164-A3C43ECB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46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688652" y="4107278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P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SG" sz="2800" b="1" dirty="0"/>
              <a:t>Panda</a:t>
            </a:r>
            <a:br>
              <a:rPr lang="en-SG" sz="2800" dirty="0"/>
            </a:br>
            <a:r>
              <a:rPr lang="en-SG" sz="2800" dirty="0"/>
              <a:t>Height =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FCEFA-12B0-4CFD-AF3F-D13FBDDDBED2}"/>
              </a:ext>
            </a:extLst>
          </p:cNvPr>
          <p:cNvSpPr/>
          <p:nvPr/>
        </p:nvSpPr>
        <p:spPr>
          <a:xfrm>
            <a:off x="477671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2B3A7-A32B-459F-89F1-55DFCE4A476E}"/>
              </a:ext>
            </a:extLst>
          </p:cNvPr>
          <p:cNvSpPr txBox="1"/>
          <p:nvPr/>
        </p:nvSpPr>
        <p:spPr>
          <a:xfrm>
            <a:off x="492247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093D8-6254-46D6-ADF1-F146FB7CC94C}"/>
              </a:ext>
            </a:extLst>
          </p:cNvPr>
          <p:cNvSpPr txBox="1"/>
          <p:nvPr/>
        </p:nvSpPr>
        <p:spPr>
          <a:xfrm>
            <a:off x="7659281" y="1797784"/>
            <a:ext cx="387086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Gary</a:t>
            </a:r>
          </a:p>
        </p:txBody>
      </p:sp>
      <p:pic>
        <p:nvPicPr>
          <p:cNvPr id="15" name="Picture 2" descr="Image result for melynx icon">
            <a:extLst>
              <a:ext uri="{FF2B5EF4-FFF2-40B4-BE49-F238E27FC236}">
                <a16:creationId xmlns:a16="http://schemas.microsoft.com/office/drawing/2014/main" id="{843E8532-BB9B-4C9B-A8FA-C196C17E7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18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688652" y="4107278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P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None/>
            </a:pPr>
            <a:r>
              <a:rPr lang="en-SG" sz="2800" b="1" dirty="0"/>
              <a:t>Teck</a:t>
            </a:r>
            <a:br>
              <a:rPr lang="en-SG" sz="2800" dirty="0"/>
            </a:br>
            <a:r>
              <a:rPr lang="en-SG" sz="2800" dirty="0"/>
              <a:t>Height =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FCEFA-12B0-4CFD-AF3F-D13FBDDDBED2}"/>
              </a:ext>
            </a:extLst>
          </p:cNvPr>
          <p:cNvSpPr/>
          <p:nvPr/>
        </p:nvSpPr>
        <p:spPr>
          <a:xfrm>
            <a:off x="477671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2B3A7-A32B-459F-89F1-55DFCE4A476E}"/>
              </a:ext>
            </a:extLst>
          </p:cNvPr>
          <p:cNvSpPr txBox="1"/>
          <p:nvPr/>
        </p:nvSpPr>
        <p:spPr>
          <a:xfrm>
            <a:off x="492247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093D8-6254-46D6-ADF1-F146FB7CC94C}"/>
              </a:ext>
            </a:extLst>
          </p:cNvPr>
          <p:cNvSpPr txBox="1"/>
          <p:nvPr/>
        </p:nvSpPr>
        <p:spPr>
          <a:xfrm>
            <a:off x="7659281" y="1797784"/>
            <a:ext cx="387086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Gary</a:t>
            </a:r>
          </a:p>
        </p:txBody>
      </p:sp>
      <p:pic>
        <p:nvPicPr>
          <p:cNvPr id="15" name="Picture 2" descr="Image result for melynx icon">
            <a:extLst>
              <a:ext uri="{FF2B5EF4-FFF2-40B4-BE49-F238E27FC236}">
                <a16:creationId xmlns:a16="http://schemas.microsoft.com/office/drawing/2014/main" id="{843E8532-BB9B-4C9B-A8FA-C196C17E7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96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688652" y="4107278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P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SG" sz="2800" u="sng" dirty="0"/>
              <a:t>Next student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SG" sz="2800" b="1" dirty="0"/>
              <a:t>Teck</a:t>
            </a:r>
            <a:br>
              <a:rPr lang="en-SG" sz="2800" dirty="0"/>
            </a:br>
            <a:r>
              <a:rPr lang="en-SG" sz="2800" dirty="0"/>
              <a:t>Height =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FCEFA-12B0-4CFD-AF3F-D13FBDDDBED2}"/>
              </a:ext>
            </a:extLst>
          </p:cNvPr>
          <p:cNvSpPr/>
          <p:nvPr/>
        </p:nvSpPr>
        <p:spPr>
          <a:xfrm>
            <a:off x="477671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2B3A7-A32B-459F-89F1-55DFCE4A476E}"/>
              </a:ext>
            </a:extLst>
          </p:cNvPr>
          <p:cNvSpPr txBox="1"/>
          <p:nvPr/>
        </p:nvSpPr>
        <p:spPr>
          <a:xfrm>
            <a:off x="492247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4F7AE-9F24-476C-8949-FBC4DA5D6628}"/>
              </a:ext>
            </a:extLst>
          </p:cNvPr>
          <p:cNvSpPr/>
          <p:nvPr/>
        </p:nvSpPr>
        <p:spPr>
          <a:xfrm>
            <a:off x="5995300" y="827315"/>
            <a:ext cx="745492" cy="3279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DF4EB-C34E-45E8-AEC4-DE209F37CFEA}"/>
              </a:ext>
            </a:extLst>
          </p:cNvPr>
          <p:cNvSpPr txBox="1"/>
          <p:nvPr/>
        </p:nvSpPr>
        <p:spPr>
          <a:xfrm>
            <a:off x="614106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T</a:t>
            </a:r>
            <a:endParaRPr lang="en-SG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4FF5E-1A75-4472-A904-ABDF938A3C62}"/>
              </a:ext>
            </a:extLst>
          </p:cNvPr>
          <p:cNvSpPr txBox="1"/>
          <p:nvPr/>
        </p:nvSpPr>
        <p:spPr>
          <a:xfrm>
            <a:off x="7659281" y="1797784"/>
            <a:ext cx="387086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Steven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7" name="Picture 2" descr="Image result for melynx icon">
            <a:extLst>
              <a:ext uri="{FF2B5EF4-FFF2-40B4-BE49-F238E27FC236}">
                <a16:creationId xmlns:a16="http://schemas.microsoft.com/office/drawing/2014/main" id="{C5AA4901-6A09-485A-8323-2552A3B0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74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0692-3F95-4880-B603-5ACE7EB7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01FDD-0723-47F8-9193-7B48A6251199}"/>
              </a:ext>
            </a:extLst>
          </p:cNvPr>
          <p:cNvSpPr txBox="1"/>
          <p:nvPr/>
        </p:nvSpPr>
        <p:spPr>
          <a:xfrm>
            <a:off x="7659281" y="1797784"/>
            <a:ext cx="38708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Rar</a:t>
            </a:r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Steven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Rar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Gary Panda Ste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Teck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05166-3CB4-4D5E-92C0-55EFB9243B23}"/>
              </a:ext>
            </a:extLst>
          </p:cNvPr>
          <p:cNvSpPr/>
          <p:nvPr/>
        </p:nvSpPr>
        <p:spPr>
          <a:xfrm>
            <a:off x="1137747" y="3429000"/>
            <a:ext cx="745492" cy="678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0</a:t>
            </a:r>
          </a:p>
        </p:txBody>
      </p:sp>
      <p:pic>
        <p:nvPicPr>
          <p:cNvPr id="14338" name="Picture 2" descr="Image result for melynx icon">
            <a:extLst>
              <a:ext uri="{FF2B5EF4-FFF2-40B4-BE49-F238E27FC236}">
                <a16:creationId xmlns:a16="http://schemas.microsoft.com/office/drawing/2014/main" id="{A0CBC9FD-4689-4CB9-8074-E6212CF9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5" y="4139251"/>
            <a:ext cx="1003401" cy="6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79B9CE-AD73-42A8-8AF3-B1260C1C496C}"/>
              </a:ext>
            </a:extLst>
          </p:cNvPr>
          <p:cNvSpPr/>
          <p:nvPr/>
        </p:nvSpPr>
        <p:spPr>
          <a:xfrm>
            <a:off x="3558120" y="1942011"/>
            <a:ext cx="745492" cy="21652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8671-FBFF-475D-90C8-F4219DA43370}"/>
              </a:ext>
            </a:extLst>
          </p:cNvPr>
          <p:cNvSpPr txBox="1"/>
          <p:nvPr/>
        </p:nvSpPr>
        <p:spPr>
          <a:xfrm>
            <a:off x="3688652" y="4107278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P</a:t>
            </a:r>
            <a:endParaRPr lang="en-SG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BF1A00-50B5-46F9-8134-DAA2A86465C1}"/>
              </a:ext>
            </a:extLst>
          </p:cNvPr>
          <p:cNvSpPr/>
          <p:nvPr/>
        </p:nvSpPr>
        <p:spPr>
          <a:xfrm>
            <a:off x="2339530" y="2750722"/>
            <a:ext cx="745492" cy="13565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11CF-6254-4B54-BD23-B819EFD053A5}"/>
              </a:ext>
            </a:extLst>
          </p:cNvPr>
          <p:cNvSpPr txBox="1"/>
          <p:nvPr/>
        </p:nvSpPr>
        <p:spPr>
          <a:xfrm>
            <a:off x="2425980" y="4107278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G</a:t>
            </a:r>
            <a:endParaRPr lang="en-SG" sz="24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DA483-6E85-4A7B-90C4-C822550B3707}"/>
              </a:ext>
            </a:extLst>
          </p:cNvPr>
          <p:cNvSpPr txBox="1">
            <a:spLocks/>
          </p:cNvSpPr>
          <p:nvPr/>
        </p:nvSpPr>
        <p:spPr>
          <a:xfrm>
            <a:off x="1137747" y="5016137"/>
            <a:ext cx="6128816" cy="129322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SG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FCEFA-12B0-4CFD-AF3F-D13FBDDDBED2}"/>
              </a:ext>
            </a:extLst>
          </p:cNvPr>
          <p:cNvSpPr/>
          <p:nvPr/>
        </p:nvSpPr>
        <p:spPr>
          <a:xfrm>
            <a:off x="4776710" y="1942011"/>
            <a:ext cx="745492" cy="2165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2B3A7-A32B-459F-89F1-55DFCE4A476E}"/>
              </a:ext>
            </a:extLst>
          </p:cNvPr>
          <p:cNvSpPr txBox="1"/>
          <p:nvPr/>
        </p:nvSpPr>
        <p:spPr>
          <a:xfrm>
            <a:off x="492247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S</a:t>
            </a:r>
            <a:endParaRPr lang="en-SG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4F7AE-9F24-476C-8949-FBC4DA5D6628}"/>
              </a:ext>
            </a:extLst>
          </p:cNvPr>
          <p:cNvSpPr/>
          <p:nvPr/>
        </p:nvSpPr>
        <p:spPr>
          <a:xfrm>
            <a:off x="5995300" y="827315"/>
            <a:ext cx="745492" cy="3279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SG" sz="28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DF4EB-C34E-45E8-AEC4-DE209F37CFEA}"/>
              </a:ext>
            </a:extLst>
          </p:cNvPr>
          <p:cNvSpPr txBox="1"/>
          <p:nvPr/>
        </p:nvSpPr>
        <p:spPr>
          <a:xfrm>
            <a:off x="6141061" y="4107278"/>
            <a:ext cx="453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400" b="1" dirty="0"/>
              <a:t>T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313045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FBB-2788-44F7-9F54-7DF57B94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7E22-9276-4288-9A34-AEC4A712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0 &lt; </a:t>
            </a:r>
            <a:r>
              <a:rPr lang="en-SG" b="1" dirty="0"/>
              <a:t>N</a:t>
            </a:r>
            <a:r>
              <a:rPr lang="en-SG" dirty="0"/>
              <a:t> ≤ 100,000</a:t>
            </a:r>
          </a:p>
          <a:p>
            <a:r>
              <a:rPr lang="en-SG" dirty="0"/>
              <a:t>All of the students' heights (except for </a:t>
            </a:r>
            <a:r>
              <a:rPr lang="en-SG" dirty="0" err="1"/>
              <a:t>Rar</a:t>
            </a:r>
            <a:r>
              <a:rPr lang="en-SG" dirty="0"/>
              <a:t>) are in the range [1, 10</a:t>
            </a:r>
            <a:r>
              <a:rPr lang="en-SG" baseline="30000" dirty="0"/>
              <a:t>9</a:t>
            </a:r>
            <a:r>
              <a:rPr lang="en-SG" dirty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399036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A4379-B028-4F50-AE24-121024D9B472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E2C89E-2EFE-47E3-9D4C-57618C78117B}"/>
              </a:ext>
            </a:extLst>
          </p:cNvPr>
          <p:cNvSpPr/>
          <p:nvPr/>
        </p:nvSpPr>
        <p:spPr>
          <a:xfrm>
            <a:off x="6117771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D6C02-8CA4-4079-B373-F6A22D26E1F0}"/>
              </a:ext>
            </a:extLst>
          </p:cNvPr>
          <p:cNvSpPr/>
          <p:nvPr/>
        </p:nvSpPr>
        <p:spPr>
          <a:xfrm>
            <a:off x="721722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C4099-F053-4008-B1BA-11EEDABDA3FD}"/>
              </a:ext>
            </a:extLst>
          </p:cNvPr>
          <p:cNvSpPr/>
          <p:nvPr/>
        </p:nvSpPr>
        <p:spPr>
          <a:xfrm>
            <a:off x="729342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D946E-F1A9-4B12-AFB9-E7012296FC82}"/>
              </a:ext>
            </a:extLst>
          </p:cNvPr>
          <p:cNvSpPr/>
          <p:nvPr/>
        </p:nvSpPr>
        <p:spPr>
          <a:xfrm>
            <a:off x="9644742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13A793-F5A4-4F9C-968B-F4B95116705A}"/>
              </a:ext>
            </a:extLst>
          </p:cNvPr>
          <p:cNvSpPr/>
          <p:nvPr/>
        </p:nvSpPr>
        <p:spPr>
          <a:xfrm>
            <a:off x="8469083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</p:spTree>
    <p:extLst>
      <p:ext uri="{BB962C8B-B14F-4D97-AF65-F5344CB8AC3E}">
        <p14:creationId xmlns:p14="http://schemas.microsoft.com/office/powerpoint/2010/main" val="2071613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4798-D701-4349-AB99-425887A9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7640-CA80-417E-B92E-7D7F1572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SG" dirty="0"/>
              <a:t>We can store the students (and </a:t>
            </a:r>
            <a:r>
              <a:rPr lang="en-SG" dirty="0" err="1"/>
              <a:t>Rar</a:t>
            </a:r>
            <a:r>
              <a:rPr lang="en-SG" dirty="0"/>
              <a:t>) in an </a:t>
            </a:r>
            <a:r>
              <a:rPr lang="en-SG" dirty="0" err="1"/>
              <a:t>ArrayList</a:t>
            </a:r>
            <a:r>
              <a:rPr lang="en-SG" dirty="0"/>
              <a:t>.</a:t>
            </a:r>
          </a:p>
          <a:p>
            <a:r>
              <a:rPr lang="en-SG" dirty="0"/>
              <a:t>Every time a student comes, we'll find the appropriate position in the </a:t>
            </a:r>
            <a:r>
              <a:rPr lang="en-SG" dirty="0" err="1"/>
              <a:t>ArrayList</a:t>
            </a:r>
            <a:r>
              <a:rPr lang="en-SG" dirty="0"/>
              <a:t> and insert them accordingly.</a:t>
            </a:r>
          </a:p>
        </p:txBody>
      </p:sp>
    </p:spTree>
    <p:extLst>
      <p:ext uri="{BB962C8B-B14F-4D97-AF65-F5344CB8AC3E}">
        <p14:creationId xmlns:p14="http://schemas.microsoft.com/office/powerpoint/2010/main" val="1348320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4158-7E1C-4665-9FC0-D57C6C98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Start </a:t>
            </a:r>
            <a:r>
              <a:rPr lang="en-SG" b="1" dirty="0">
                <a:solidFill>
                  <a:schemeClr val="accent1"/>
                </a:solidFill>
              </a:rPr>
              <a:t>simple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F7C6A-1B1E-40FF-8132-2CB58EF9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As discussed in "Transmission", if we have </a:t>
            </a:r>
            <a:r>
              <a:rPr lang="en-SG" b="1" dirty="0"/>
              <a:t>R</a:t>
            </a:r>
            <a:r>
              <a:rPr lang="en-SG" dirty="0"/>
              <a:t> students currently in the row, inserting a new student while maintaining their sorted order will take up to O(</a:t>
            </a:r>
            <a:r>
              <a:rPr lang="en-SG" b="1" dirty="0"/>
              <a:t>R</a:t>
            </a:r>
            <a:r>
              <a:rPr lang="en-SG" dirty="0"/>
              <a:t>) time.</a:t>
            </a:r>
          </a:p>
          <a:p>
            <a:r>
              <a:rPr lang="en-SG" dirty="0"/>
              <a:t>Over </a:t>
            </a:r>
            <a:r>
              <a:rPr lang="en-SG" b="1" dirty="0"/>
              <a:t>N</a:t>
            </a:r>
            <a:r>
              <a:rPr lang="en-SG" dirty="0"/>
              <a:t> students, this will take a total of 1 + 2 + ... + </a:t>
            </a:r>
            <a:r>
              <a:rPr lang="en-SG" b="1" dirty="0"/>
              <a:t>N</a:t>
            </a:r>
            <a:r>
              <a:rPr lang="en-SG" dirty="0"/>
              <a:t> = O(</a:t>
            </a:r>
            <a:r>
              <a:rPr lang="en-SG" b="1" dirty="0"/>
              <a:t>N</a:t>
            </a:r>
            <a:r>
              <a:rPr lang="en-SG" baseline="30000" dirty="0"/>
              <a:t>2</a:t>
            </a:r>
            <a:r>
              <a:rPr lang="en-SG" dirty="0"/>
              <a:t>) time.</a:t>
            </a:r>
          </a:p>
          <a:p>
            <a:r>
              <a:rPr lang="en-SG" dirty="0"/>
              <a:t>As expected, this is too slow. We have to do better.</a:t>
            </a:r>
          </a:p>
        </p:txBody>
      </p:sp>
    </p:spTree>
    <p:extLst>
      <p:ext uri="{BB962C8B-B14F-4D97-AF65-F5344CB8AC3E}">
        <p14:creationId xmlns:p14="http://schemas.microsoft.com/office/powerpoint/2010/main" val="4244011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0142-57BF-47D5-A43F-6952294A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</a:t>
            </a:r>
            <a:r>
              <a:rPr lang="en-SG" b="1" dirty="0">
                <a:solidFill>
                  <a:schemeClr val="accent1"/>
                </a:solidFill>
              </a:rPr>
              <a:t>can</a:t>
            </a:r>
            <a:r>
              <a:rPr lang="en-SG" dirty="0"/>
              <a:t>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9B62-DE75-4C6B-AE58-0956563C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As discussed in "Transmission", a </a:t>
            </a:r>
            <a:r>
              <a:rPr lang="en-SG" dirty="0" err="1"/>
              <a:t>TreeSet</a:t>
            </a:r>
            <a:r>
              <a:rPr lang="en-SG" dirty="0"/>
              <a:t> (or </a:t>
            </a:r>
            <a:r>
              <a:rPr lang="en-SG" dirty="0" err="1"/>
              <a:t>TreeMap</a:t>
            </a:r>
            <a:r>
              <a:rPr lang="en-SG" dirty="0"/>
              <a:t>) is the data structure that helps with maintaining sorted order.</a:t>
            </a:r>
          </a:p>
          <a:p>
            <a:r>
              <a:rPr lang="en-SG" dirty="0"/>
              <a:t>So, let's give this a try. We'll use a </a:t>
            </a:r>
            <a:r>
              <a:rPr lang="en-SG" dirty="0" err="1"/>
              <a:t>TreeSet</a:t>
            </a:r>
            <a:r>
              <a:rPr lang="en-SG" dirty="0"/>
              <a:t> to store the students in the row.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3381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8F96-614A-4D0D-A54F-BC9A8F6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err="1">
                <a:solidFill>
                  <a:schemeClr val="accent1"/>
                </a:solidFill>
              </a:rPr>
              <a:t>TreeSet</a:t>
            </a:r>
            <a:r>
              <a:rPr lang="en-SG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B7E7-3B04-4FD2-BE56-BEA03CA9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Let's define the order of the Students in the row.</a:t>
            </a:r>
          </a:p>
          <a:p>
            <a:r>
              <a:rPr lang="en-SG" dirty="0"/>
              <a:t>When comparing two students,</a:t>
            </a:r>
          </a:p>
          <a:p>
            <a:pPr lvl="1"/>
            <a:r>
              <a:rPr lang="en-SG" dirty="0"/>
              <a:t>The shorter student is on the left of the taller student. </a:t>
            </a:r>
          </a:p>
          <a:p>
            <a:pPr lvl="1"/>
            <a:r>
              <a:rPr lang="en-SG" dirty="0"/>
              <a:t>In the case of a tie, the student who arrived later is on the left.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571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8F96-614A-4D0D-A54F-BC9A8F6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err="1">
                <a:solidFill>
                  <a:schemeClr val="accent1"/>
                </a:solidFill>
              </a:rPr>
              <a:t>TreeSet</a:t>
            </a:r>
            <a:r>
              <a:rPr lang="en-SG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B7E7-3B04-4FD2-BE56-BEA03CA9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Let's define the order of the Students in the row.</a:t>
            </a:r>
          </a:p>
          <a:p>
            <a:r>
              <a:rPr lang="en-SG" dirty="0"/>
              <a:t>When comparing two students,</a:t>
            </a:r>
          </a:p>
          <a:p>
            <a:pPr lvl="1"/>
            <a:r>
              <a:rPr lang="en-SG" dirty="0"/>
              <a:t>The shorter student is on the left of the taller student. </a:t>
            </a:r>
          </a:p>
          <a:p>
            <a:pPr lvl="1"/>
            <a:r>
              <a:rPr lang="en-SG" dirty="0"/>
              <a:t>In the case of a tie, the student who arrived later is on the left.</a:t>
            </a:r>
          </a:p>
          <a:p>
            <a:r>
              <a:rPr lang="en-SG" dirty="0"/>
              <a:t>So, in addition to the name and height, we can keep track of the arrival order of the students.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4346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8967-B12E-49A4-9155-75EEA186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608831" cy="4023360"/>
          </a:xfrm>
        </p:spPr>
        <p:txBody>
          <a:bodyPr/>
          <a:lstStyle/>
          <a:p>
            <a:pPr algn="just"/>
            <a:r>
              <a:rPr lang="en-SG" dirty="0"/>
              <a:t>We can define a helper class "Student" like so:</a:t>
            </a:r>
          </a:p>
          <a:p>
            <a:pPr algn="just"/>
            <a:r>
              <a:rPr lang="en-SG" dirty="0"/>
              <a:t>This way, the </a:t>
            </a:r>
            <a:r>
              <a:rPr lang="en-SG" dirty="0" err="1"/>
              <a:t>TreeSet</a:t>
            </a:r>
            <a:r>
              <a:rPr lang="en-SG" dirty="0"/>
              <a:t> will constantly maintain the desired order at every step.</a:t>
            </a:r>
          </a:p>
          <a:p>
            <a:pPr algn="just"/>
            <a:r>
              <a:rPr lang="en-SG" dirty="0"/>
              <a:t>At this point, the rest of the algorithm seamlessly falls into place.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2BDA1-F735-4C79-8DE0-61F1B274CE59}"/>
              </a:ext>
            </a:extLst>
          </p:cNvPr>
          <p:cNvSpPr txBox="1"/>
          <p:nvPr/>
        </p:nvSpPr>
        <p:spPr>
          <a:xfrm>
            <a:off x="5071814" y="559961"/>
            <a:ext cx="6718571" cy="594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Comparable&lt;Student&gt; {    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height;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String name;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arrivalOrder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Student(...) { ...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@Override</a:t>
            </a:r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(Student other)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.height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other.height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Compare by increasing height.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return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.height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other.height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Compare by decreasing arrival.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    return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other.arrivalOrder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- </a:t>
            </a:r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.arrivalOrder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9119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8967-B12E-49A4-9155-75EEA186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060398" cy="4023360"/>
          </a:xfrm>
        </p:spPr>
        <p:txBody>
          <a:bodyPr/>
          <a:lstStyle/>
          <a:p>
            <a:pPr algn="just"/>
            <a:r>
              <a:rPr lang="en-SG" dirty="0"/>
              <a:t>Start off with </a:t>
            </a:r>
            <a:r>
              <a:rPr lang="en-SG" dirty="0" err="1"/>
              <a:t>Rar</a:t>
            </a:r>
            <a:r>
              <a:rPr lang="en-SG" dirty="0"/>
              <a:t> inside the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2BDA1-F735-4C79-8DE0-61F1B274CE59}"/>
              </a:ext>
            </a:extLst>
          </p:cNvPr>
          <p:cNvSpPr txBox="1"/>
          <p:nvPr/>
        </p:nvSpPr>
        <p:spPr>
          <a:xfrm>
            <a:off x="2736714" y="2998362"/>
            <a:ext cx="671857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TreeSet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TreeSet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Height = 0, Arrival Order = 0</a:t>
            </a:r>
          </a:p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Rar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44117C-D6E3-4D0F-BBFA-E1EABEDA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Algo</a:t>
            </a:r>
            <a:r>
              <a:rPr lang="en-SG" dirty="0">
                <a:solidFill>
                  <a:schemeClr val="tx1"/>
                </a:solidFill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3531393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8967-B12E-49A4-9155-75EEA186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504535" cy="4023360"/>
          </a:xfrm>
        </p:spPr>
        <p:txBody>
          <a:bodyPr/>
          <a:lstStyle/>
          <a:p>
            <a:pPr algn="just"/>
            <a:r>
              <a:rPr lang="en-SG" dirty="0"/>
              <a:t>At the arrival of the </a:t>
            </a:r>
            <a:r>
              <a:rPr lang="en-SG" b="1" dirty="0" err="1"/>
              <a:t>i</a:t>
            </a:r>
            <a:r>
              <a:rPr lang="en-SG" dirty="0" err="1"/>
              <a:t>-th</a:t>
            </a:r>
            <a:r>
              <a:rPr lang="en-SG" dirty="0"/>
              <a:t> student, set his Arrival Order to </a:t>
            </a:r>
            <a:r>
              <a:rPr lang="en-SG" b="1" dirty="0" err="1"/>
              <a:t>i</a:t>
            </a:r>
            <a:r>
              <a:rPr lang="en-SG" dirty="0"/>
              <a:t>. and add him to the row.</a:t>
            </a:r>
          </a:p>
          <a:p>
            <a:pPr algn="just"/>
            <a:r>
              <a:rPr lang="en-SG" dirty="0"/>
              <a:t>Find the student on his left using the </a:t>
            </a:r>
            <a:r>
              <a:rPr lang="en-SG" sz="2000" b="1" dirty="0">
                <a:latin typeface="Consolas" panose="020B0609020204030204" pitchFamily="49" charset="0"/>
              </a:rPr>
              <a:t>lower()</a:t>
            </a:r>
            <a:r>
              <a:rPr lang="en-SG" dirty="0"/>
              <a:t> method in the </a:t>
            </a:r>
            <a:r>
              <a:rPr lang="en-SG" dirty="0" err="1"/>
              <a:t>TreeSet</a:t>
            </a:r>
            <a:r>
              <a:rPr lang="en-SG" dirty="0"/>
              <a:t> class.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2BDA1-F735-4C79-8DE0-61F1B274CE59}"/>
              </a:ext>
            </a:extLst>
          </p:cNvPr>
          <p:cNvSpPr txBox="1"/>
          <p:nvPr/>
        </p:nvSpPr>
        <p:spPr>
          <a:xfrm>
            <a:off x="1789611" y="3505821"/>
            <a:ext cx="8612777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N; ++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String name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height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Student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nextStudent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Student(height, name,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nextStudent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studentRow.lower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nextStudent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).name);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44117C-D6E3-4D0F-BBFA-E1EABEDA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Algo</a:t>
            </a:r>
            <a:r>
              <a:rPr lang="en-SG" dirty="0">
                <a:solidFill>
                  <a:schemeClr val="tx1"/>
                </a:solidFill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352350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66A5-A815-4779-B4C1-7250DB96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0A84-36D3-4118-91F7-4AA63B37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Finally, iterate through the students in the </a:t>
            </a:r>
            <a:r>
              <a:rPr lang="en-SG" dirty="0" err="1"/>
              <a:t>TreeSet</a:t>
            </a:r>
            <a:r>
              <a:rPr lang="en-SG" dirty="0"/>
              <a:t> and print out their names.</a:t>
            </a:r>
          </a:p>
          <a:p>
            <a:r>
              <a:rPr lang="en-SG" dirty="0"/>
              <a:t>Use your favourite string-joining method to prevent the trailing space.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D6D10-1168-46D4-B02A-70E0A9C5E49C}"/>
              </a:ext>
            </a:extLst>
          </p:cNvPr>
          <p:cNvSpPr txBox="1"/>
          <p:nvPr/>
        </p:nvSpPr>
        <p:spPr>
          <a:xfrm>
            <a:off x="2926079" y="3340429"/>
            <a:ext cx="633984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isFirstStudent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(Student s :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isFirstStudent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isFirstStudent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(s.name);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Newline at the end</a:t>
            </a:r>
          </a:p>
        </p:txBody>
      </p:sp>
    </p:spTree>
    <p:extLst>
      <p:ext uri="{BB962C8B-B14F-4D97-AF65-F5344CB8AC3E}">
        <p14:creationId xmlns:p14="http://schemas.microsoft.com/office/powerpoint/2010/main" val="2817598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FFAB-CEC2-4348-B032-BD8DF154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Algo</a:t>
            </a:r>
            <a:r>
              <a:rPr lang="en-SG" dirty="0">
                <a:solidFill>
                  <a:schemeClr val="tx1"/>
                </a:solidFill>
              </a:rPr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B766-D869-42E9-92AE-511C716D9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pPr>
              <a:tabLst>
                <a:tab pos="6635750" algn="l"/>
              </a:tabLst>
            </a:pPr>
            <a:r>
              <a:rPr lang="en-SG" dirty="0"/>
              <a:t>Have a </a:t>
            </a:r>
            <a:r>
              <a:rPr lang="en-SG" dirty="0" err="1"/>
              <a:t>TreeSet</a:t>
            </a:r>
            <a:r>
              <a:rPr lang="en-SG" dirty="0"/>
              <a:t>&lt;Student&gt; to store the row.</a:t>
            </a:r>
          </a:p>
          <a:p>
            <a:pPr lvl="1">
              <a:tabLst>
                <a:tab pos="6635750" algn="l"/>
              </a:tabLst>
            </a:pPr>
            <a:r>
              <a:rPr lang="en-SG" dirty="0"/>
              <a:t>Insert </a:t>
            </a:r>
            <a:r>
              <a:rPr lang="en-SG" dirty="0" err="1"/>
              <a:t>Rar</a:t>
            </a:r>
            <a:r>
              <a:rPr lang="en-SG" dirty="0"/>
              <a:t> into the </a:t>
            </a:r>
            <a:r>
              <a:rPr lang="en-SG" dirty="0" err="1"/>
              <a:t>TreeSet</a:t>
            </a:r>
            <a:r>
              <a:rPr lang="en-SG" dirty="0"/>
              <a:t>.</a:t>
            </a:r>
          </a:p>
          <a:p>
            <a:pPr>
              <a:tabLst>
                <a:tab pos="6635750" algn="l"/>
              </a:tabLst>
            </a:pPr>
            <a:r>
              <a:rPr lang="en-SG" dirty="0"/>
              <a:t>When processing the </a:t>
            </a:r>
            <a:r>
              <a:rPr lang="en-SG" dirty="0" err="1"/>
              <a:t>i-th</a:t>
            </a:r>
            <a:r>
              <a:rPr lang="en-SG" dirty="0"/>
              <a:t> student:</a:t>
            </a:r>
          </a:p>
          <a:p>
            <a:pPr lvl="1">
              <a:tabLst>
                <a:tab pos="6635750" algn="l"/>
              </a:tabLst>
            </a:pPr>
            <a:r>
              <a:rPr lang="en-SG" dirty="0"/>
              <a:t>Set </a:t>
            </a:r>
            <a:r>
              <a:rPr lang="en-SG" dirty="0" err="1"/>
              <a:t>arrivalOrder</a:t>
            </a:r>
            <a:r>
              <a:rPr lang="en-SG" dirty="0"/>
              <a:t> = </a:t>
            </a:r>
            <a:r>
              <a:rPr lang="en-SG" dirty="0" err="1"/>
              <a:t>i</a:t>
            </a:r>
            <a:r>
              <a:rPr lang="en-SG" dirty="0"/>
              <a:t>.</a:t>
            </a:r>
          </a:p>
          <a:p>
            <a:pPr lvl="1">
              <a:tabLst>
                <a:tab pos="6635750" algn="l"/>
              </a:tabLst>
            </a:pPr>
            <a:r>
              <a:rPr lang="en-SG" dirty="0"/>
              <a:t>Insert the student into the </a:t>
            </a:r>
            <a:r>
              <a:rPr lang="en-SG" dirty="0" err="1"/>
              <a:t>TreeSet</a:t>
            </a:r>
            <a:r>
              <a:rPr lang="en-SG" dirty="0"/>
              <a:t>.	O(log </a:t>
            </a:r>
            <a:r>
              <a:rPr lang="en-SG" b="1" dirty="0"/>
              <a:t>N</a:t>
            </a:r>
            <a:r>
              <a:rPr lang="en-SG" dirty="0"/>
              <a:t>) per student </a:t>
            </a:r>
            <a:r>
              <a:rPr lang="en-SG" sz="1200" dirty="0"/>
              <a:t>(worst case)</a:t>
            </a:r>
            <a:endParaRPr lang="en-SG" dirty="0"/>
          </a:p>
          <a:p>
            <a:pPr lvl="1">
              <a:tabLst>
                <a:tab pos="6635750" algn="l"/>
              </a:tabLst>
            </a:pPr>
            <a:r>
              <a:rPr lang="en-SG" dirty="0"/>
              <a:t>Find and output the name of the student to his left.	O(log </a:t>
            </a:r>
            <a:r>
              <a:rPr lang="en-SG" b="1" dirty="0"/>
              <a:t>N</a:t>
            </a:r>
            <a:r>
              <a:rPr lang="en-SG" dirty="0"/>
              <a:t>) per student </a:t>
            </a:r>
            <a:r>
              <a:rPr lang="en-SG" sz="1200" dirty="0"/>
              <a:t>(worst case)</a:t>
            </a:r>
            <a:endParaRPr lang="en-SG" dirty="0"/>
          </a:p>
          <a:p>
            <a:pPr>
              <a:tabLst>
                <a:tab pos="6635750" algn="l"/>
              </a:tabLst>
            </a:pPr>
            <a:r>
              <a:rPr lang="en-SG" dirty="0"/>
              <a:t>Finally, iterate through the </a:t>
            </a:r>
            <a:r>
              <a:rPr lang="en-SG" dirty="0" err="1"/>
              <a:t>TreeSet</a:t>
            </a:r>
            <a:r>
              <a:rPr lang="en-SG" dirty="0"/>
              <a:t> to print out 	O(</a:t>
            </a:r>
            <a:r>
              <a:rPr lang="en-SG" b="1" dirty="0"/>
              <a:t>N</a:t>
            </a:r>
            <a:r>
              <a:rPr lang="en-SG" dirty="0"/>
              <a:t>)</a:t>
            </a:r>
            <a:br>
              <a:rPr lang="en-SG" dirty="0"/>
            </a:br>
            <a:r>
              <a:rPr lang="en-SG" dirty="0"/>
              <a:t>the students' names in order.</a:t>
            </a:r>
          </a:p>
        </p:txBody>
      </p:sp>
    </p:spTree>
    <p:extLst>
      <p:ext uri="{BB962C8B-B14F-4D97-AF65-F5344CB8AC3E}">
        <p14:creationId xmlns:p14="http://schemas.microsoft.com/office/powerpoint/2010/main" val="180065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2A84-5C21-4670-A140-AA324F82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BF9C-FF2C-41D7-A3ED-5FB04810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754777"/>
          </a:xfrm>
        </p:spPr>
        <p:txBody>
          <a:bodyPr/>
          <a:lstStyle/>
          <a:p>
            <a:r>
              <a:rPr lang="en-SG" dirty="0"/>
              <a:t>The general idea is to ensure that all the brackets are matched.</a:t>
            </a:r>
          </a:p>
          <a:p>
            <a:r>
              <a:rPr lang="en-SG" dirty="0"/>
              <a:t>We can iterate through the brackets one by one.</a:t>
            </a:r>
          </a:p>
          <a:p>
            <a:r>
              <a:rPr lang="en-SG" dirty="0"/>
              <a:t>When we encounter a closing bracket, simply match it with the last opening bracket.</a:t>
            </a:r>
          </a:p>
          <a:p>
            <a:pPr lvl="1"/>
            <a:r>
              <a:rPr lang="en-SG" dirty="0"/>
              <a:t>If the last opening bracket doesn't match, then the sequence is invalid.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C2ADA-03E6-4D53-8B5F-E34E6ED1751E}"/>
              </a:ext>
            </a:extLst>
          </p:cNvPr>
          <p:cNvSpPr/>
          <p:nvPr/>
        </p:nvSpPr>
        <p:spPr>
          <a:xfrm>
            <a:off x="1338944" y="4873320"/>
            <a:ext cx="1175657" cy="1175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8A797-0B34-4EDF-84EF-776827A4FD06}"/>
              </a:ext>
            </a:extLst>
          </p:cNvPr>
          <p:cNvSpPr/>
          <p:nvPr/>
        </p:nvSpPr>
        <p:spPr>
          <a:xfrm>
            <a:off x="2514601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03B-7FE0-4263-AA4A-A7C04CF63F6F}"/>
              </a:ext>
            </a:extLst>
          </p:cNvPr>
          <p:cNvSpPr/>
          <p:nvPr/>
        </p:nvSpPr>
        <p:spPr>
          <a:xfrm>
            <a:off x="369025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C4CBC-9E97-4F14-9E6D-E3DBA0C97992}"/>
              </a:ext>
            </a:extLst>
          </p:cNvPr>
          <p:cNvSpPr/>
          <p:nvPr/>
        </p:nvSpPr>
        <p:spPr>
          <a:xfrm>
            <a:off x="4865915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BE1B0-8303-4798-A9B8-874FE502C5E5}"/>
              </a:ext>
            </a:extLst>
          </p:cNvPr>
          <p:cNvSpPr/>
          <p:nvPr/>
        </p:nvSpPr>
        <p:spPr>
          <a:xfrm>
            <a:off x="8392886" y="4873319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D6D8D-2692-4801-B423-44059ED6306D}"/>
              </a:ext>
            </a:extLst>
          </p:cNvPr>
          <p:cNvSpPr/>
          <p:nvPr/>
        </p:nvSpPr>
        <p:spPr>
          <a:xfrm>
            <a:off x="9568543" y="4873319"/>
            <a:ext cx="1175657" cy="1175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04A67-B122-4F31-AAEF-B9F9D5845773}"/>
              </a:ext>
            </a:extLst>
          </p:cNvPr>
          <p:cNvSpPr/>
          <p:nvPr/>
        </p:nvSpPr>
        <p:spPr>
          <a:xfrm>
            <a:off x="1415143" y="4537169"/>
            <a:ext cx="1023257" cy="270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ysClr val="windowText" lastClr="000000"/>
                </a:solidFill>
                <a:latin typeface="+mj-lt"/>
              </a:rPr>
              <a:t>Unmatched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FCEBA-D49C-43C0-AA16-8A88702B4BFF}"/>
              </a:ext>
            </a:extLst>
          </p:cNvPr>
          <p:cNvSpPr/>
          <p:nvPr/>
        </p:nvSpPr>
        <p:spPr>
          <a:xfrm>
            <a:off x="2590800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0FFF-B23F-48CC-B50B-827633945F78}"/>
              </a:ext>
            </a:extLst>
          </p:cNvPr>
          <p:cNvSpPr/>
          <p:nvPr/>
        </p:nvSpPr>
        <p:spPr>
          <a:xfrm>
            <a:off x="376645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1EAC5-A106-499C-8809-61EBAC009160}"/>
              </a:ext>
            </a:extLst>
          </p:cNvPr>
          <p:cNvSpPr/>
          <p:nvPr/>
        </p:nvSpPr>
        <p:spPr>
          <a:xfrm>
            <a:off x="4942114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82950E-9500-4976-8C0D-630A85C4B729}"/>
              </a:ext>
            </a:extLst>
          </p:cNvPr>
          <p:cNvSpPr/>
          <p:nvPr/>
        </p:nvSpPr>
        <p:spPr>
          <a:xfrm>
            <a:off x="9150713" y="4098258"/>
            <a:ext cx="1998620" cy="27083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Do not match! Invalid!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109189-B97A-4C5A-B162-4A5C2F58CFC4}"/>
              </a:ext>
            </a:extLst>
          </p:cNvPr>
          <p:cNvCxnSpPr>
            <a:cxnSpLocks/>
            <a:stCxn id="18" idx="1"/>
            <a:endCxn id="12" idx="0"/>
          </p:cNvCxnSpPr>
          <p:nvPr/>
        </p:nvCxnSpPr>
        <p:spPr>
          <a:xfrm rot="10800000" flipV="1">
            <a:off x="1926773" y="4233675"/>
            <a:ext cx="7223941" cy="30349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A4379-B028-4F50-AE24-121024D9B472}"/>
              </a:ext>
            </a:extLst>
          </p:cNvPr>
          <p:cNvSpPr/>
          <p:nvPr/>
        </p:nvSpPr>
        <p:spPr>
          <a:xfrm>
            <a:off x="6041572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E2C89E-2EFE-47E3-9D4C-57618C78117B}"/>
              </a:ext>
            </a:extLst>
          </p:cNvPr>
          <p:cNvSpPr/>
          <p:nvPr/>
        </p:nvSpPr>
        <p:spPr>
          <a:xfrm>
            <a:off x="6117771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D6C02-8CA4-4079-B373-F6A22D26E1F0}"/>
              </a:ext>
            </a:extLst>
          </p:cNvPr>
          <p:cNvSpPr/>
          <p:nvPr/>
        </p:nvSpPr>
        <p:spPr>
          <a:xfrm>
            <a:off x="7217228" y="4873320"/>
            <a:ext cx="1175657" cy="11756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AC4099-F053-4008-B1BA-11EEDABDA3FD}"/>
              </a:ext>
            </a:extLst>
          </p:cNvPr>
          <p:cNvSpPr/>
          <p:nvPr/>
        </p:nvSpPr>
        <p:spPr>
          <a:xfrm>
            <a:off x="7293427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5D946E-F1A9-4B12-AFB9-E7012296FC82}"/>
              </a:ext>
            </a:extLst>
          </p:cNvPr>
          <p:cNvSpPr/>
          <p:nvPr/>
        </p:nvSpPr>
        <p:spPr>
          <a:xfrm>
            <a:off x="9644742" y="6137366"/>
            <a:ext cx="1023257" cy="270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Current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13A793-F5A4-4F9C-968B-F4B95116705A}"/>
              </a:ext>
            </a:extLst>
          </p:cNvPr>
          <p:cNvSpPr/>
          <p:nvPr/>
        </p:nvSpPr>
        <p:spPr>
          <a:xfrm>
            <a:off x="8469083" y="4537169"/>
            <a:ext cx="1023257" cy="270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+mj-lt"/>
              </a:rPr>
              <a:t>Matched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D6869-A64A-4C29-AC53-CEB6A2716FCB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150023" y="4369094"/>
            <a:ext cx="6349" cy="504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90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FFAB-CEC2-4348-B032-BD8DF154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Algo</a:t>
            </a:r>
            <a:r>
              <a:rPr lang="en-SG" dirty="0">
                <a:solidFill>
                  <a:schemeClr val="tx1"/>
                </a:solidFill>
              </a:rPr>
              <a:t> #1: </a:t>
            </a:r>
            <a:r>
              <a:rPr lang="en-SG" b="1" dirty="0">
                <a:solidFill>
                  <a:schemeClr val="accent1"/>
                </a:solidFill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B766-D869-42E9-92AE-511C716D9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pPr>
              <a:tabLst>
                <a:tab pos="7175500" algn="l"/>
              </a:tabLst>
            </a:pPr>
            <a:r>
              <a:rPr lang="en-SG" dirty="0"/>
              <a:t>Each student is processed in O(log </a:t>
            </a:r>
            <a:r>
              <a:rPr lang="en-SG" b="1" dirty="0"/>
              <a:t>N</a:t>
            </a:r>
            <a:r>
              <a:rPr lang="en-SG" dirty="0"/>
              <a:t>) time.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Hence, all </a:t>
            </a:r>
            <a:r>
              <a:rPr lang="en-SG" b="1" dirty="0"/>
              <a:t>N</a:t>
            </a:r>
            <a:r>
              <a:rPr lang="en-SG" dirty="0"/>
              <a:t> students get processed in O(</a:t>
            </a:r>
            <a:r>
              <a:rPr lang="en-SG" b="1" dirty="0"/>
              <a:t>N</a:t>
            </a:r>
            <a:r>
              <a:rPr lang="en-SG" dirty="0"/>
              <a:t> log </a:t>
            </a:r>
            <a:r>
              <a:rPr lang="en-SG" b="1" dirty="0"/>
              <a:t>N</a:t>
            </a:r>
            <a:r>
              <a:rPr lang="en-SG" dirty="0"/>
              <a:t>) time.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The overall time complexity is O(</a:t>
            </a:r>
            <a:r>
              <a:rPr lang="en-SG" b="1" dirty="0"/>
              <a:t>N</a:t>
            </a:r>
            <a:r>
              <a:rPr lang="en-SG" dirty="0"/>
              <a:t> log </a:t>
            </a:r>
            <a:r>
              <a:rPr lang="en-SG" b="1" dirty="0"/>
              <a:t>N</a:t>
            </a:r>
            <a:r>
              <a:rPr lang="en-SG" dirty="0"/>
              <a:t> + </a:t>
            </a:r>
            <a:r>
              <a:rPr lang="en-SG" b="1" dirty="0"/>
              <a:t>N</a:t>
            </a:r>
            <a:r>
              <a:rPr lang="en-SG" dirty="0"/>
              <a:t>) = O(</a:t>
            </a:r>
            <a:r>
              <a:rPr lang="en-SG" b="1" dirty="0"/>
              <a:t>N</a:t>
            </a:r>
            <a:r>
              <a:rPr lang="en-SG" dirty="0"/>
              <a:t> log </a:t>
            </a:r>
            <a:r>
              <a:rPr lang="en-SG" b="1" dirty="0"/>
              <a:t>N</a:t>
            </a:r>
            <a:r>
              <a:rPr lang="en-SG" dirty="0"/>
              <a:t>)</a:t>
            </a:r>
          </a:p>
          <a:p>
            <a:pPr>
              <a:tabLst>
                <a:tab pos="7175500" algn="l"/>
              </a:tabLst>
            </a:pPr>
            <a:r>
              <a:rPr lang="en-SG" dirty="0"/>
              <a:t>This is fast enough to pass all test cases!</a:t>
            </a:r>
          </a:p>
        </p:txBody>
      </p:sp>
    </p:spTree>
    <p:extLst>
      <p:ext uri="{BB962C8B-B14F-4D97-AF65-F5344CB8AC3E}">
        <p14:creationId xmlns:p14="http://schemas.microsoft.com/office/powerpoint/2010/main" val="421286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2D62-EA3B-4CF7-8F6D-1D8197CC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21C9-490E-492D-9970-A7C184FDF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algorithm we have just discussed is enough to solve the problem.</a:t>
            </a:r>
          </a:p>
          <a:p>
            <a:r>
              <a:rPr lang="en-SG" dirty="0"/>
              <a:t>But let's not stop there. There are a few slightly different ways to tackle this problem (or at least, to store the information).</a:t>
            </a:r>
          </a:p>
          <a:p>
            <a:r>
              <a:rPr lang="en-SG" dirty="0"/>
              <a:t>Who knows? They might be useful in other situations.</a:t>
            </a:r>
          </a:p>
        </p:txBody>
      </p:sp>
    </p:spTree>
    <p:extLst>
      <p:ext uri="{BB962C8B-B14F-4D97-AF65-F5344CB8AC3E}">
        <p14:creationId xmlns:p14="http://schemas.microsoft.com/office/powerpoint/2010/main" val="41563002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D3D5-8947-4674-BDDF-866B9C1C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Another</a:t>
            </a:r>
            <a:r>
              <a:rPr lang="en-SG" dirty="0"/>
              <a:t> way to store the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3C78-3023-4222-972B-98A22790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26752" cy="2268583"/>
          </a:xfrm>
        </p:spPr>
        <p:txBody>
          <a:bodyPr/>
          <a:lstStyle/>
          <a:p>
            <a:r>
              <a:rPr lang="en-SG" dirty="0"/>
              <a:t>What if we just had a </a:t>
            </a:r>
            <a:r>
              <a:rPr lang="en-SG" dirty="0" err="1"/>
              <a:t>TreeMap</a:t>
            </a:r>
            <a:r>
              <a:rPr lang="en-SG" dirty="0"/>
              <a:t> such that:</a:t>
            </a:r>
          </a:p>
          <a:p>
            <a:pPr lvl="1"/>
            <a:r>
              <a:rPr lang="en-SG" dirty="0"/>
              <a:t>Key: Height of student</a:t>
            </a:r>
          </a:p>
          <a:p>
            <a:pPr lvl="1"/>
            <a:r>
              <a:rPr lang="en-SG" dirty="0"/>
              <a:t>Value: Name of student</a:t>
            </a:r>
          </a:p>
          <a:p>
            <a:r>
              <a:rPr lang="en-SG" dirty="0"/>
              <a:t>Then we'd run into a problem.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6107F-B084-4C90-84A5-B994AA1AA1D0}"/>
              </a:ext>
            </a:extLst>
          </p:cNvPr>
          <p:cNvSpPr/>
          <p:nvPr/>
        </p:nvSpPr>
        <p:spPr>
          <a:xfrm>
            <a:off x="3439886" y="5199016"/>
            <a:ext cx="1088572" cy="566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C6E4-360C-45F3-ABFF-BA3DEF31B99A}"/>
              </a:ext>
            </a:extLst>
          </p:cNvPr>
          <p:cNvSpPr txBox="1"/>
          <p:nvPr/>
        </p:nvSpPr>
        <p:spPr>
          <a:xfrm>
            <a:off x="3718843" y="4829684"/>
            <a:ext cx="5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CFB4FE-4A23-492A-BF7B-D5DB664C74D4}"/>
              </a:ext>
            </a:extLst>
          </p:cNvPr>
          <p:cNvSpPr/>
          <p:nvPr/>
        </p:nvSpPr>
        <p:spPr>
          <a:xfrm>
            <a:off x="6783977" y="5259975"/>
            <a:ext cx="1776549" cy="4441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Steven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D7CA27-6CAD-4353-AE9D-95299034091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528458" y="5482044"/>
            <a:ext cx="2255519" cy="1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890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D3D5-8947-4674-BDDF-866B9C1C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Another</a:t>
            </a:r>
            <a:r>
              <a:rPr lang="en-SG" dirty="0"/>
              <a:t> way to store the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3C78-3023-4222-972B-98A22790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26752" cy="2268583"/>
          </a:xfrm>
        </p:spPr>
        <p:txBody>
          <a:bodyPr/>
          <a:lstStyle/>
          <a:p>
            <a:pPr algn="just"/>
            <a:r>
              <a:rPr lang="en-SG" dirty="0"/>
              <a:t>Previously, we ensured that all the students are unique by including their arrival order.</a:t>
            </a:r>
          </a:p>
          <a:p>
            <a:pPr algn="just"/>
            <a:r>
              <a:rPr lang="en-SG" dirty="0"/>
              <a:t>If we didn't have that (and only compared by height), we wouldn't be able to store two students if they had the same height.</a:t>
            </a:r>
          </a:p>
          <a:p>
            <a:pPr lvl="1"/>
            <a:r>
              <a:rPr lang="en-SG" dirty="0"/>
              <a:t>Remember that </a:t>
            </a:r>
            <a:r>
              <a:rPr lang="en-SG" dirty="0" err="1"/>
              <a:t>TreeMaps</a:t>
            </a:r>
            <a:r>
              <a:rPr lang="en-SG" dirty="0"/>
              <a:t> have distinct keys and only one associated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6107F-B084-4C90-84A5-B994AA1AA1D0}"/>
              </a:ext>
            </a:extLst>
          </p:cNvPr>
          <p:cNvSpPr/>
          <p:nvPr/>
        </p:nvSpPr>
        <p:spPr>
          <a:xfrm>
            <a:off x="3439886" y="5199016"/>
            <a:ext cx="1088572" cy="566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C6E4-360C-45F3-ABFF-BA3DEF31B99A}"/>
              </a:ext>
            </a:extLst>
          </p:cNvPr>
          <p:cNvSpPr txBox="1"/>
          <p:nvPr/>
        </p:nvSpPr>
        <p:spPr>
          <a:xfrm>
            <a:off x="3718843" y="4829684"/>
            <a:ext cx="5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CFB4FE-4A23-492A-BF7B-D5DB664C74D4}"/>
              </a:ext>
            </a:extLst>
          </p:cNvPr>
          <p:cNvSpPr/>
          <p:nvPr/>
        </p:nvSpPr>
        <p:spPr>
          <a:xfrm>
            <a:off x="6783977" y="4946469"/>
            <a:ext cx="1776549" cy="4441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Steven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9E40E-C2EB-4E01-A311-839610516E80}"/>
              </a:ext>
            </a:extLst>
          </p:cNvPr>
          <p:cNvSpPr/>
          <p:nvPr/>
        </p:nvSpPr>
        <p:spPr>
          <a:xfrm>
            <a:off x="6783977" y="5625738"/>
            <a:ext cx="1776549" cy="4441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Panda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D7CA27-6CAD-4353-AE9D-95299034091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528458" y="5168538"/>
            <a:ext cx="2255519" cy="31350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F9CAA0-08A6-4C8E-BA44-9FF95176C7FC}"/>
              </a:ext>
            </a:extLst>
          </p:cNvPr>
          <p:cNvSpPr txBox="1"/>
          <p:nvPr/>
        </p:nvSpPr>
        <p:spPr>
          <a:xfrm>
            <a:off x="3716662" y="6134405"/>
            <a:ext cx="475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 a </a:t>
            </a:r>
            <a:r>
              <a:rPr lang="en-SG" dirty="0" err="1"/>
              <a:t>TreeMap</a:t>
            </a:r>
            <a:r>
              <a:rPr lang="en-SG" dirty="0"/>
              <a:t>, every key can only have one value.</a:t>
            </a:r>
          </a:p>
        </p:txBody>
      </p:sp>
    </p:spTree>
    <p:extLst>
      <p:ext uri="{BB962C8B-B14F-4D97-AF65-F5344CB8AC3E}">
        <p14:creationId xmlns:p14="http://schemas.microsoft.com/office/powerpoint/2010/main" val="24925075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E269009B-2911-4077-A8BC-38C6E6F6DB1A}"/>
              </a:ext>
            </a:extLst>
          </p:cNvPr>
          <p:cNvSpPr/>
          <p:nvPr/>
        </p:nvSpPr>
        <p:spPr>
          <a:xfrm>
            <a:off x="6557554" y="4728754"/>
            <a:ext cx="2255519" cy="154403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9D3D5-8947-4674-BDDF-866B9C1C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chemeClr val="accent1"/>
                </a:solidFill>
              </a:rPr>
              <a:t>Another</a:t>
            </a:r>
            <a:r>
              <a:rPr lang="en-SG" dirty="0"/>
              <a:t> way to store the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3C78-3023-4222-972B-98A22790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26752" cy="2268583"/>
          </a:xfrm>
        </p:spPr>
        <p:txBody>
          <a:bodyPr/>
          <a:lstStyle/>
          <a:p>
            <a:r>
              <a:rPr lang="en-SG" dirty="0"/>
              <a:t>But what if we could store </a:t>
            </a:r>
            <a:r>
              <a:rPr lang="en-SG" b="1" dirty="0"/>
              <a:t>both</a:t>
            </a:r>
            <a:r>
              <a:rPr lang="en-SG" dirty="0"/>
              <a:t> students under the same key (i.e. their height)?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6107F-B084-4C90-84A5-B994AA1AA1D0}"/>
              </a:ext>
            </a:extLst>
          </p:cNvPr>
          <p:cNvSpPr/>
          <p:nvPr/>
        </p:nvSpPr>
        <p:spPr>
          <a:xfrm>
            <a:off x="3439886" y="5199016"/>
            <a:ext cx="1088572" cy="566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C6E4-360C-45F3-ABFF-BA3DEF31B99A}"/>
              </a:ext>
            </a:extLst>
          </p:cNvPr>
          <p:cNvSpPr txBox="1"/>
          <p:nvPr/>
        </p:nvSpPr>
        <p:spPr>
          <a:xfrm>
            <a:off x="3718843" y="4829684"/>
            <a:ext cx="5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CFB4FE-4A23-492A-BF7B-D5DB664C74D4}"/>
              </a:ext>
            </a:extLst>
          </p:cNvPr>
          <p:cNvSpPr/>
          <p:nvPr/>
        </p:nvSpPr>
        <p:spPr>
          <a:xfrm>
            <a:off x="6783977" y="4946469"/>
            <a:ext cx="1776549" cy="4441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Steven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9E40E-C2EB-4E01-A311-839610516E80}"/>
              </a:ext>
            </a:extLst>
          </p:cNvPr>
          <p:cNvSpPr/>
          <p:nvPr/>
        </p:nvSpPr>
        <p:spPr>
          <a:xfrm>
            <a:off x="6783977" y="5625738"/>
            <a:ext cx="1776549" cy="4441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Panda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1965E-70F6-409D-9425-CBF1E358B7D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528458" y="5482045"/>
            <a:ext cx="20290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6D42CB-E54B-4475-8B5E-E8AE99C274D4}"/>
              </a:ext>
            </a:extLst>
          </p:cNvPr>
          <p:cNvSpPr txBox="1"/>
          <p:nvPr/>
        </p:nvSpPr>
        <p:spPr>
          <a:xfrm>
            <a:off x="7321065" y="4351016"/>
            <a:ext cx="7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354913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D3D5-8947-4674-BDDF-866B9C1C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Have a </a:t>
            </a:r>
            <a:r>
              <a:rPr lang="en-SG" b="1" dirty="0">
                <a:solidFill>
                  <a:schemeClr val="accent1"/>
                </a:solidFill>
              </a:rPr>
              <a:t>list</a:t>
            </a:r>
            <a:r>
              <a:rPr lang="en-SG" dirty="0">
                <a:solidFill>
                  <a:schemeClr val="accent1"/>
                </a:solidFill>
              </a:rPr>
              <a:t> </a:t>
            </a:r>
            <a:r>
              <a:rPr lang="en-SG" dirty="0">
                <a:solidFill>
                  <a:schemeClr val="tx1"/>
                </a:solidFill>
              </a:rPr>
              <a:t>as the</a:t>
            </a:r>
            <a:r>
              <a:rPr lang="en-SG" dirty="0">
                <a:solidFill>
                  <a:schemeClr val="accent1"/>
                </a:solidFill>
              </a:rPr>
              <a:t> </a:t>
            </a:r>
            <a:r>
              <a:rPr lang="en-SG" b="1" dirty="0">
                <a:solidFill>
                  <a:schemeClr val="accent1"/>
                </a:solidFill>
              </a:rPr>
              <a:t>value!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C3C78-3023-4222-972B-98A22790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826752" cy="2268583"/>
          </a:xfrm>
        </p:spPr>
        <p:txBody>
          <a:bodyPr/>
          <a:lstStyle/>
          <a:p>
            <a:r>
              <a:rPr lang="en-SG" dirty="0"/>
              <a:t>Instead of having a </a:t>
            </a:r>
            <a:r>
              <a:rPr lang="en-SG" dirty="0" err="1"/>
              <a:t>TreeSet</a:t>
            </a:r>
            <a:r>
              <a:rPr lang="en-SG" dirty="0"/>
              <a:t>&lt;Student&gt;, we can have a </a:t>
            </a:r>
            <a:r>
              <a:rPr lang="en-SG" dirty="0" err="1"/>
              <a:t>TreeMap</a:t>
            </a:r>
            <a:r>
              <a:rPr lang="en-SG" dirty="0"/>
              <a:t> where:</a:t>
            </a:r>
          </a:p>
          <a:p>
            <a:pPr lvl="1"/>
            <a:r>
              <a:rPr lang="en-SG" dirty="0"/>
              <a:t>Key: Integer (Height)</a:t>
            </a:r>
          </a:p>
          <a:p>
            <a:pPr lvl="1"/>
            <a:r>
              <a:rPr lang="en-SG" dirty="0"/>
              <a:t>Value: LinkedList&lt;String&gt; (List of students' names with that height)</a:t>
            </a:r>
          </a:p>
          <a:p>
            <a:pPr lvl="2"/>
            <a:r>
              <a:rPr lang="en-SG" dirty="0"/>
              <a:t>Why LinkedList? We'll touch on that later.</a:t>
            </a:r>
          </a:p>
          <a:p>
            <a:r>
              <a:rPr lang="en-SG" dirty="0"/>
              <a:t>We'll ensure that the order of the students of the same height is preserved in the LinkedList.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6218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D896-2421-4596-A300-8F4D27F6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C1FD2-A8E3-4580-B268-E0D8829D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Like before, start with </a:t>
            </a:r>
            <a:r>
              <a:rPr lang="en-SG" dirty="0" err="1"/>
              <a:t>Rar</a:t>
            </a:r>
            <a:r>
              <a:rPr lang="en-SG" dirty="0"/>
              <a:t> inside the row.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245EBA-3607-4FDF-9BA4-521B25085D32}"/>
              </a:ext>
            </a:extLst>
          </p:cNvPr>
          <p:cNvSpPr txBox="1"/>
          <p:nvPr/>
        </p:nvSpPr>
        <p:spPr>
          <a:xfrm>
            <a:off x="1156521" y="2859025"/>
            <a:ext cx="945528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&lt;Integer, LinkedList&lt;String&gt;&gt;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TreeMap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LinkedList&lt;String&gt;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heightZero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LinkedList&lt;&gt;();</a:t>
            </a:r>
          </a:p>
          <a:p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heightZero.add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Rar</a:t>
            </a:r>
            <a:r>
              <a:rPr lang="en-SG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studentRow.put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heightZero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1890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D896-2421-4596-A300-8F4D27F6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C1FD2-A8E3-4580-B268-E0D8829DE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When a student arrives, he will be standing to the left of all the students with the same height.</a:t>
            </a:r>
          </a:p>
          <a:p>
            <a:pPr lvl="1"/>
            <a:r>
              <a:rPr lang="en-SG" dirty="0"/>
              <a:t>This corresponds to being </a:t>
            </a:r>
            <a:r>
              <a:rPr lang="en-SG" b="1" u="sng" dirty="0"/>
              <a:t>inserted at the front</a:t>
            </a:r>
            <a:r>
              <a:rPr lang="en-SG" dirty="0"/>
              <a:t> of the respective LinkedList.</a:t>
            </a:r>
          </a:p>
          <a:p>
            <a:r>
              <a:rPr lang="en-SG" dirty="0"/>
              <a:t>The person to his left is the rightmost student among the next-shortest students.</a:t>
            </a:r>
          </a:p>
          <a:p>
            <a:pPr lvl="1"/>
            <a:r>
              <a:rPr lang="en-SG" dirty="0"/>
              <a:t>This corresponds to </a:t>
            </a:r>
            <a:r>
              <a:rPr lang="en-SG" b="1" u="sng" dirty="0"/>
              <a:t>the end</a:t>
            </a:r>
            <a:r>
              <a:rPr lang="en-SG" dirty="0"/>
              <a:t> of the respective LinkedList.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EBC3B9-EDDD-41C5-8B27-86FF6205D3BF}"/>
              </a:ext>
            </a:extLst>
          </p:cNvPr>
          <p:cNvGrpSpPr/>
          <p:nvPr/>
        </p:nvGrpSpPr>
        <p:grpSpPr>
          <a:xfrm>
            <a:off x="722618" y="4388834"/>
            <a:ext cx="3597354" cy="1999069"/>
            <a:chOff x="1024128" y="4388834"/>
            <a:chExt cx="3597354" cy="19990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AFE7B6-2670-47B2-BEBF-37002B7CAB77}"/>
                </a:ext>
              </a:extLst>
            </p:cNvPr>
            <p:cNvSpPr/>
            <p:nvPr/>
          </p:nvSpPr>
          <p:spPr>
            <a:xfrm>
              <a:off x="1121015" y="5317821"/>
              <a:ext cx="465741" cy="423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0</a:t>
              </a:r>
            </a:p>
          </p:txBody>
        </p:sp>
        <p:pic>
          <p:nvPicPr>
            <p:cNvPr id="5" name="Picture 2" descr="Image result for melynx icon">
              <a:extLst>
                <a:ext uri="{FF2B5EF4-FFF2-40B4-BE49-F238E27FC236}">
                  <a16:creationId xmlns:a16="http://schemas.microsoft.com/office/drawing/2014/main" id="{D560E7BF-F39D-4801-8BC2-B77C841FF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28" y="5866718"/>
              <a:ext cx="626869" cy="39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AEE576-9082-44BD-B092-A8D87960EDC9}"/>
                </a:ext>
              </a:extLst>
            </p:cNvPr>
            <p:cNvSpPr/>
            <p:nvPr/>
          </p:nvSpPr>
          <p:spPr>
            <a:xfrm>
              <a:off x="3394434" y="4388834"/>
              <a:ext cx="465741" cy="13527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B462B5-CDB1-4209-821F-8A19571CCDD2}"/>
                </a:ext>
              </a:extLst>
            </p:cNvPr>
            <p:cNvSpPr txBox="1"/>
            <p:nvPr/>
          </p:nvSpPr>
          <p:spPr>
            <a:xfrm>
              <a:off x="3412343" y="5741572"/>
              <a:ext cx="429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P</a:t>
              </a:r>
              <a:endParaRPr lang="en-SG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E97CDC-2434-431C-8C75-B5CC69114777}"/>
                </a:ext>
              </a:extLst>
            </p:cNvPr>
            <p:cNvSpPr/>
            <p:nvPr/>
          </p:nvSpPr>
          <p:spPr>
            <a:xfrm>
              <a:off x="1871821" y="4894071"/>
              <a:ext cx="465741" cy="847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B21E76-7D66-456F-9FEB-FFC17E6A0B06}"/>
                </a:ext>
              </a:extLst>
            </p:cNvPr>
            <p:cNvSpPr txBox="1"/>
            <p:nvPr/>
          </p:nvSpPr>
          <p:spPr>
            <a:xfrm>
              <a:off x="1853661" y="5741571"/>
              <a:ext cx="502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G</a:t>
              </a:r>
              <a:endParaRPr lang="en-SG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5E8AB5-F776-4875-8E1A-E861BD826B21}"/>
                </a:ext>
              </a:extLst>
            </p:cNvPr>
            <p:cNvSpPr/>
            <p:nvPr/>
          </p:nvSpPr>
          <p:spPr>
            <a:xfrm>
              <a:off x="4155741" y="4388834"/>
              <a:ext cx="465741" cy="13527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2AFD01-29E6-4D4E-B3EC-B38FF20EFE91}"/>
                </a:ext>
              </a:extLst>
            </p:cNvPr>
            <p:cNvSpPr/>
            <p:nvPr/>
          </p:nvSpPr>
          <p:spPr>
            <a:xfrm>
              <a:off x="2640787" y="4894071"/>
              <a:ext cx="465741" cy="847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1621F3-CBC0-41AF-BF97-687368CC21BF}"/>
                </a:ext>
              </a:extLst>
            </p:cNvPr>
            <p:cNvSpPr txBox="1"/>
            <p:nvPr/>
          </p:nvSpPr>
          <p:spPr>
            <a:xfrm>
              <a:off x="2634650" y="5741571"/>
              <a:ext cx="4780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U</a:t>
              </a:r>
              <a:endParaRPr lang="en-SG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2D144-80E6-4F77-AD8B-86BBA6FD34E0}"/>
                </a:ext>
              </a:extLst>
            </p:cNvPr>
            <p:cNvSpPr txBox="1"/>
            <p:nvPr/>
          </p:nvSpPr>
          <p:spPr>
            <a:xfrm>
              <a:off x="4186471" y="5741571"/>
              <a:ext cx="404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S</a:t>
              </a:r>
              <a:endParaRPr lang="en-SG" b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7B7548-1586-4DB5-ADFA-B2B9E1764586}"/>
              </a:ext>
            </a:extLst>
          </p:cNvPr>
          <p:cNvGrpSpPr/>
          <p:nvPr/>
        </p:nvGrpSpPr>
        <p:grpSpPr>
          <a:xfrm>
            <a:off x="7008500" y="4388834"/>
            <a:ext cx="4363995" cy="1999069"/>
            <a:chOff x="7008500" y="4388834"/>
            <a:chExt cx="4363995" cy="19990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3415CD-AF68-4556-A484-0FF71DBD88D0}"/>
                </a:ext>
              </a:extLst>
            </p:cNvPr>
            <p:cNvSpPr/>
            <p:nvPr/>
          </p:nvSpPr>
          <p:spPr>
            <a:xfrm>
              <a:off x="7105387" y="5317821"/>
              <a:ext cx="465741" cy="4237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0</a:t>
              </a:r>
            </a:p>
          </p:txBody>
        </p:sp>
        <p:pic>
          <p:nvPicPr>
            <p:cNvPr id="21" name="Picture 2" descr="Image result for melynx icon">
              <a:extLst>
                <a:ext uri="{FF2B5EF4-FFF2-40B4-BE49-F238E27FC236}">
                  <a16:creationId xmlns:a16="http://schemas.microsoft.com/office/drawing/2014/main" id="{3D6BDAE0-9A4F-44E1-8B6C-CC1024A82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500" y="5866718"/>
              <a:ext cx="626869" cy="39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4ACAA6-B073-4585-B018-5BCC7A622E06}"/>
                </a:ext>
              </a:extLst>
            </p:cNvPr>
            <p:cNvSpPr/>
            <p:nvPr/>
          </p:nvSpPr>
          <p:spPr>
            <a:xfrm>
              <a:off x="10145447" y="4388834"/>
              <a:ext cx="465741" cy="13527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E090E3-4172-4FCA-B118-B18D6DEA3915}"/>
                </a:ext>
              </a:extLst>
            </p:cNvPr>
            <p:cNvSpPr txBox="1"/>
            <p:nvPr/>
          </p:nvSpPr>
          <p:spPr>
            <a:xfrm>
              <a:off x="10163356" y="5741572"/>
              <a:ext cx="429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P</a:t>
              </a:r>
              <a:endParaRPr lang="en-SG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5416EC-3D45-4FAD-8E91-CABD4D8D3A84}"/>
                </a:ext>
              </a:extLst>
            </p:cNvPr>
            <p:cNvSpPr/>
            <p:nvPr/>
          </p:nvSpPr>
          <p:spPr>
            <a:xfrm>
              <a:off x="7856193" y="4894071"/>
              <a:ext cx="465741" cy="847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CD6CF0-71C0-4158-8FB6-3691E3FB2CA8}"/>
                </a:ext>
              </a:extLst>
            </p:cNvPr>
            <p:cNvSpPr txBox="1"/>
            <p:nvPr/>
          </p:nvSpPr>
          <p:spPr>
            <a:xfrm>
              <a:off x="7838033" y="5741571"/>
              <a:ext cx="502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G</a:t>
              </a:r>
              <a:endParaRPr lang="en-SG" b="1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6AD341-7265-4184-AE48-0067DB72F8C2}"/>
                </a:ext>
              </a:extLst>
            </p:cNvPr>
            <p:cNvSpPr/>
            <p:nvPr/>
          </p:nvSpPr>
          <p:spPr>
            <a:xfrm>
              <a:off x="10906754" y="4388834"/>
              <a:ext cx="465741" cy="13527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07E969-5EB9-4DAF-B398-8CD1D507AD92}"/>
                </a:ext>
              </a:extLst>
            </p:cNvPr>
            <p:cNvSpPr/>
            <p:nvPr/>
          </p:nvSpPr>
          <p:spPr>
            <a:xfrm>
              <a:off x="8625159" y="4894071"/>
              <a:ext cx="465741" cy="847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02BE4-433B-4FAE-A869-CACA5A218DA6}"/>
                </a:ext>
              </a:extLst>
            </p:cNvPr>
            <p:cNvSpPr txBox="1"/>
            <p:nvPr/>
          </p:nvSpPr>
          <p:spPr>
            <a:xfrm>
              <a:off x="8619022" y="5741571"/>
              <a:ext cx="478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U</a:t>
              </a:r>
              <a:endParaRPr lang="en-SG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5C6CF0-49B4-4CD3-90C1-E1C9ED0A3529}"/>
                </a:ext>
              </a:extLst>
            </p:cNvPr>
            <p:cNvSpPr txBox="1"/>
            <p:nvPr/>
          </p:nvSpPr>
          <p:spPr>
            <a:xfrm>
              <a:off x="10937484" y="5741571"/>
              <a:ext cx="404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S</a:t>
              </a:r>
              <a:endParaRPr lang="en-SG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F7C4D9-7983-4133-AF92-1AA382D683FC}"/>
                </a:ext>
              </a:extLst>
            </p:cNvPr>
            <p:cNvSpPr/>
            <p:nvPr/>
          </p:nvSpPr>
          <p:spPr>
            <a:xfrm>
              <a:off x="9382102" y="4388834"/>
              <a:ext cx="465741" cy="135273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SG" sz="2000" dirty="0"/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4E6B1-728E-456C-96C5-EE356DC6CE29}"/>
                </a:ext>
              </a:extLst>
            </p:cNvPr>
            <p:cNvSpPr txBox="1"/>
            <p:nvPr/>
          </p:nvSpPr>
          <p:spPr>
            <a:xfrm>
              <a:off x="9424055" y="5741571"/>
              <a:ext cx="3818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600" b="1" dirty="0"/>
                <a:t>L</a:t>
              </a:r>
              <a:endParaRPr lang="en-SG" b="1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BBCF04C-2024-4E6F-BF29-C039E457B9A8}"/>
              </a:ext>
            </a:extLst>
          </p:cNvPr>
          <p:cNvSpPr txBox="1"/>
          <p:nvPr/>
        </p:nvSpPr>
        <p:spPr>
          <a:xfrm>
            <a:off x="4720378" y="4665092"/>
            <a:ext cx="198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Lenny, Height = 6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D04E37-5135-4496-B9E0-EDF61B439122}"/>
              </a:ext>
            </a:extLst>
          </p:cNvPr>
          <p:cNvCxnSpPr/>
          <p:nvPr/>
        </p:nvCxnSpPr>
        <p:spPr>
          <a:xfrm>
            <a:off x="4524595" y="5068387"/>
            <a:ext cx="23316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29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B704-EA5D-4BAC-906B-A3C64291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7B04-D4E5-4C2C-89B3-BD1A63173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99" y="2286000"/>
            <a:ext cx="2633472" cy="4023360"/>
          </a:xfrm>
        </p:spPr>
        <p:txBody>
          <a:bodyPr/>
          <a:lstStyle/>
          <a:p>
            <a:r>
              <a:rPr lang="en-SG" dirty="0"/>
              <a:t>The corresponding code can look like this:</a:t>
            </a:r>
          </a:p>
          <a:p>
            <a:pPr algn="just"/>
            <a:r>
              <a:rPr lang="en-SG" dirty="0"/>
              <a:t>This is why we used a LinkedList, since it's the most convenient when we need to:</a:t>
            </a:r>
          </a:p>
          <a:p>
            <a:pPr lvl="1" algn="just"/>
            <a:r>
              <a:rPr lang="en-SG" dirty="0"/>
              <a:t>Insert from the front</a:t>
            </a:r>
          </a:p>
          <a:p>
            <a:pPr lvl="1" algn="just"/>
            <a:r>
              <a:rPr lang="en-SG" dirty="0"/>
              <a:t>Get the last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E9A43-A4A4-41EB-83D7-49E88DC49B37}"/>
              </a:ext>
            </a:extLst>
          </p:cNvPr>
          <p:cNvSpPr txBox="1"/>
          <p:nvPr/>
        </p:nvSpPr>
        <p:spPr>
          <a:xfrm>
            <a:off x="3352801" y="1857538"/>
            <a:ext cx="8570757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SG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N; ++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String name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height =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scanner.nextInt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studentRow.containsKey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(height))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studentRow.put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(height, </a:t>
            </a:r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LinkedList&lt;&gt;());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studentRow.get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(height).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addFirst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(name);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</a:t>
            </a:r>
            <a:endParaRPr lang="en-SG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lowerEntry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(height)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&lt;Height, LL&lt;Students&gt;&gt; entry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        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LL&lt;Students&gt;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());       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Last student with that height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1955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C558-30F1-47A4-8BE2-0B07A3FE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Algo</a:t>
            </a:r>
            <a:r>
              <a:rPr lang="en-SG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7AA8-95C2-42CB-90BE-47D50807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Finally, print the students' names in order.</a:t>
            </a:r>
          </a:p>
          <a:p>
            <a:r>
              <a:rPr lang="en-SG" dirty="0"/>
              <a:t>Since all the </a:t>
            </a:r>
            <a:r>
              <a:rPr lang="en-SG" dirty="0" err="1"/>
              <a:t>LinkedLists</a:t>
            </a:r>
            <a:r>
              <a:rPr lang="en-SG" dirty="0"/>
              <a:t> themselves are already in order, we can simply iterate through them.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97C9B-222F-4A30-BE07-CEC4D963F99F}"/>
              </a:ext>
            </a:extLst>
          </p:cNvPr>
          <p:cNvSpPr txBox="1"/>
          <p:nvPr/>
        </p:nvSpPr>
        <p:spPr>
          <a:xfrm>
            <a:off x="1988602" y="3677631"/>
            <a:ext cx="7791124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(LinkedList&lt;String&gt; names : </a:t>
            </a:r>
            <a:r>
              <a:rPr lang="en-SG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studentRow.values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 { </a:t>
            </a:r>
          </a:p>
          <a:p>
            <a:r>
              <a:rPr lang="en-SG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(String name : names) {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SG" sz="20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// ...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SG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0689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7995</TotalTime>
  <Words>9185</Words>
  <Application>Microsoft Office PowerPoint</Application>
  <PresentationFormat>Widescreen</PresentationFormat>
  <Paragraphs>1946</Paragraphs>
  <Slides>171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0" baseType="lpstr">
      <vt:lpstr>Calibri</vt:lpstr>
      <vt:lpstr>Cambria Math</vt:lpstr>
      <vt:lpstr>Consolas</vt:lpstr>
      <vt:lpstr>Impact</vt:lpstr>
      <vt:lpstr>Tw Cen MT</vt:lpstr>
      <vt:lpstr>Tw Cen MT Condensed</vt:lpstr>
      <vt:lpstr>Wingdings</vt:lpstr>
      <vt:lpstr>Wingdings 3</vt:lpstr>
      <vt:lpstr>Integral</vt:lpstr>
      <vt:lpstr>Take-home Lab 3</vt:lpstr>
      <vt:lpstr>Brackets</vt:lpstr>
      <vt:lpstr>Abridged Problem statement</vt:lpstr>
      <vt:lpstr>General idea</vt:lpstr>
      <vt:lpstr>General idea</vt:lpstr>
      <vt:lpstr>General idea</vt:lpstr>
      <vt:lpstr>General idea</vt:lpstr>
      <vt:lpstr>General idea</vt:lpstr>
      <vt:lpstr>General idea</vt:lpstr>
      <vt:lpstr>General idea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Questions?</vt:lpstr>
      <vt:lpstr>Transmission</vt:lpstr>
      <vt:lpstr>Abridged problem statement</vt:lpstr>
      <vt:lpstr>Example</vt:lpstr>
      <vt:lpstr>Example</vt:lpstr>
      <vt:lpstr>Example</vt:lpstr>
      <vt:lpstr>Example</vt:lpstr>
      <vt:lpstr>Example</vt:lpstr>
      <vt:lpstr>Example</vt:lpstr>
      <vt:lpstr>Constraints</vt:lpstr>
      <vt:lpstr>Start simple</vt:lpstr>
      <vt:lpstr>PowerPoint Presentation</vt:lpstr>
      <vt:lpstr>Oh my god!</vt:lpstr>
      <vt:lpstr>Start simple, but with less memory</vt:lpstr>
      <vt:lpstr>Start simple, but with less memory</vt:lpstr>
      <vt:lpstr>Start simple, but with less memory</vt:lpstr>
      <vt:lpstr>Will it work?</vt:lpstr>
      <vt:lpstr>Algo #1: Time complexity</vt:lpstr>
      <vt:lpstr>Algo #1: Time complexity</vt:lpstr>
      <vt:lpstr>Algo #1: Result?</vt:lpstr>
      <vt:lpstr>What can we do?</vt:lpstr>
      <vt:lpstr>What can we do?</vt:lpstr>
      <vt:lpstr>Idea?</vt:lpstr>
      <vt:lpstr>Sorted?</vt:lpstr>
      <vt:lpstr>Binary Search!</vt:lpstr>
      <vt:lpstr>Nice!</vt:lpstr>
      <vt:lpstr>Question!</vt:lpstr>
      <vt:lpstr>Question!</vt:lpstr>
      <vt:lpstr>It's slow?</vt:lpstr>
      <vt:lpstr>Question!</vt:lpstr>
      <vt:lpstr>Question!</vt:lpstr>
      <vt:lpstr>A TreeSet!</vt:lpstr>
      <vt:lpstr>Algo #2</vt:lpstr>
      <vt:lpstr>Algo #2: Time complexity</vt:lpstr>
      <vt:lpstr>Algo #2: Time complexity</vt:lpstr>
      <vt:lpstr>Implementation warning</vt:lpstr>
      <vt:lpstr>NULL case</vt:lpstr>
      <vt:lpstr>Sentinel value</vt:lpstr>
      <vt:lpstr>Questions?</vt:lpstr>
      <vt:lpstr>Classphoto</vt:lpstr>
      <vt:lpstr>Abridged problem statement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Constraints</vt:lpstr>
      <vt:lpstr>Start simple</vt:lpstr>
      <vt:lpstr>Start simple</vt:lpstr>
      <vt:lpstr>What can we do?</vt:lpstr>
      <vt:lpstr>TreeSet approach</vt:lpstr>
      <vt:lpstr>TreeSet approach</vt:lpstr>
      <vt:lpstr>PowerPoint Presentation</vt:lpstr>
      <vt:lpstr>Algo #1</vt:lpstr>
      <vt:lpstr>Algo #1</vt:lpstr>
      <vt:lpstr>Algo #1</vt:lpstr>
      <vt:lpstr>Algo #1: Time Complexity</vt:lpstr>
      <vt:lpstr>Algo #1: Time Complexity</vt:lpstr>
      <vt:lpstr>PowerPoint Presentation</vt:lpstr>
      <vt:lpstr>Another way to store the row</vt:lpstr>
      <vt:lpstr>Another way to store the row</vt:lpstr>
      <vt:lpstr>Another way to store the row</vt:lpstr>
      <vt:lpstr>Have a list as the value!</vt:lpstr>
      <vt:lpstr>Algo #2</vt:lpstr>
      <vt:lpstr>Algo #2</vt:lpstr>
      <vt:lpstr>Algo #2</vt:lpstr>
      <vt:lpstr>Algo #2</vt:lpstr>
      <vt:lpstr>Algo #2</vt:lpstr>
      <vt:lpstr>Algo #2: Time complexity</vt:lpstr>
      <vt:lpstr>Lazy approach</vt:lpstr>
      <vt:lpstr>Lazy approach</vt:lpstr>
      <vt:lpstr>Algo #3: Lazy</vt:lpstr>
      <vt:lpstr>Algo #3: Lazy</vt:lpstr>
      <vt:lpstr>Algo #3: Lazy</vt:lpstr>
      <vt:lpstr>Algo #3: Lazy</vt:lpstr>
      <vt:lpstr>Algo #3: Lazy</vt:lpstr>
      <vt:lpstr>Algo #3: Time complexity</vt:lpstr>
      <vt:lpstr>Questions?</vt:lpstr>
      <vt:lpstr>Height</vt:lpstr>
      <vt:lpstr>Abridged problem statement</vt:lpstr>
      <vt:lpstr>Example</vt:lpstr>
      <vt:lpstr>Example</vt:lpstr>
      <vt:lpstr>Example</vt:lpstr>
      <vt:lpstr>Constraints</vt:lpstr>
      <vt:lpstr>Start simple</vt:lpstr>
      <vt:lpstr>Start simple</vt:lpstr>
      <vt:lpstr>Data representation</vt:lpstr>
      <vt:lpstr>Data representation</vt:lpstr>
      <vt:lpstr>Data representation</vt:lpstr>
      <vt:lpstr>Data representation</vt:lpstr>
      <vt:lpstr>Data representation</vt:lpstr>
      <vt:lpstr>PowerPoint Presentation</vt:lpstr>
      <vt:lpstr>PowerPoint Presentation</vt:lpstr>
      <vt:lpstr>Traversal!</vt:lpstr>
      <vt:lpstr>Algo #1</vt:lpstr>
      <vt:lpstr>Algo #1</vt:lpstr>
      <vt:lpstr>Algo #1</vt:lpstr>
      <vt:lpstr>Algo #1</vt:lpstr>
      <vt:lpstr>Algo #1</vt:lpstr>
      <vt:lpstr>Algo #1: BFS</vt:lpstr>
      <vt:lpstr>PowerPoint Presentation</vt:lpstr>
      <vt:lpstr>PowerPoint Presentation</vt:lpstr>
      <vt:lpstr>OOOOOOOVEeeeeeeeeRrrFLOOoOOOOOOOOOOO</vt:lpstr>
      <vt:lpstr>Algo #1: BFS</vt:lpstr>
      <vt:lpstr>Algo #1: DFS</vt:lpstr>
      <vt:lpstr>Algo #1: DFS</vt:lpstr>
      <vt:lpstr>Algo #1</vt:lpstr>
      <vt:lpstr>Algo #1</vt:lpstr>
      <vt:lpstr>Algo #1: Time complexity</vt:lpstr>
      <vt:lpstr>Algo #1: Time complexity</vt:lpstr>
      <vt:lpstr>Algo #1: Time complexity</vt:lpstr>
      <vt:lpstr>Observation #1</vt:lpstr>
      <vt:lpstr>Observation #1</vt:lpstr>
      <vt:lpstr>Observation #1</vt:lpstr>
      <vt:lpstr>Observation #2</vt:lpstr>
      <vt:lpstr>Observation #2</vt:lpstr>
      <vt:lpstr>Observation #2</vt:lpstr>
      <vt:lpstr>Observation #2</vt:lpstr>
      <vt:lpstr>Observation #2</vt:lpstr>
      <vt:lpstr>Observation #2</vt:lpstr>
      <vt:lpstr>Observation #2</vt:lpstr>
      <vt:lpstr>Observation #2</vt:lpstr>
      <vt:lpstr>Algo #2</vt:lpstr>
      <vt:lpstr>Algo #2</vt:lpstr>
      <vt:lpstr>Algo #2: Time complexity</vt:lpstr>
      <vt:lpstr>Questions?</vt:lpstr>
      <vt:lpstr>Extension: (Non-examinable in CS2040)</vt:lpstr>
      <vt:lpstr>Extension: (Non-examinable in CS2040)</vt:lpstr>
      <vt:lpstr>Extension: Example</vt:lpstr>
      <vt:lpstr>Extension: Example</vt:lpstr>
      <vt:lpstr>Extension: Example</vt:lpstr>
      <vt:lpstr>Extension: Example</vt:lpstr>
      <vt:lpstr>Extension: Example</vt:lpstr>
      <vt:lpstr>Extension: Example</vt:lpstr>
      <vt:lpstr>Extension: Example</vt:lpstr>
      <vt:lpstr>Extension: Example</vt:lpstr>
      <vt:lpstr>Extension: Constraints</vt:lpstr>
      <vt:lpstr>Extension: Remarks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API PriorityQueue</dc:title>
  <dc:creator>Ranald Lam Yun Shao</dc:creator>
  <cp:lastModifiedBy>Muhammad Irham Rasyidi Bin Zainal</cp:lastModifiedBy>
  <cp:revision>338</cp:revision>
  <dcterms:created xsi:type="dcterms:W3CDTF">2019-03-08T05:55:07Z</dcterms:created>
  <dcterms:modified xsi:type="dcterms:W3CDTF">2019-03-31T09:08:06Z</dcterms:modified>
</cp:coreProperties>
</file>